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1419" r:id="rId2"/>
    <p:sldId id="1417" r:id="rId3"/>
    <p:sldId id="261" r:id="rId4"/>
    <p:sldId id="263" r:id="rId5"/>
    <p:sldId id="267" r:id="rId6"/>
    <p:sldId id="271" r:id="rId7"/>
    <p:sldId id="272" r:id="rId8"/>
    <p:sldId id="273" r:id="rId9"/>
    <p:sldId id="274" r:id="rId10"/>
    <p:sldId id="275" r:id="rId11"/>
    <p:sldId id="1418" r:id="rId12"/>
    <p:sldId id="268" r:id="rId13"/>
    <p:sldId id="269" r:id="rId14"/>
    <p:sldId id="278" r:id="rId15"/>
    <p:sldId id="279" r:id="rId16"/>
    <p:sldId id="280" r:id="rId17"/>
    <p:sldId id="266" r:id="rId18"/>
    <p:sldId id="284" r:id="rId19"/>
    <p:sldId id="290" r:id="rId20"/>
    <p:sldId id="295" r:id="rId21"/>
    <p:sldId id="293" r:id="rId22"/>
    <p:sldId id="294" r:id="rId23"/>
    <p:sldId id="296" r:id="rId24"/>
    <p:sldId id="301" r:id="rId25"/>
    <p:sldId id="302" r:id="rId26"/>
    <p:sldId id="303" r:id="rId27"/>
    <p:sldId id="304" r:id="rId28"/>
    <p:sldId id="298" r:id="rId29"/>
    <p:sldId id="277" r:id="rId30"/>
    <p:sldId id="265" r:id="rId31"/>
    <p:sldId id="300" r:id="rId32"/>
    <p:sldId id="299" r:id="rId33"/>
    <p:sldId id="30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nab Mandal" initials="AM" lastIdx="2" clrIdx="0">
    <p:extLst>
      <p:ext uri="{19B8F6BF-5375-455C-9EA6-DF929625EA0E}">
        <p15:presenceInfo xmlns:p15="http://schemas.microsoft.com/office/powerpoint/2012/main" userId="S-1-5-21-3876655424-3153169214-2344196295-15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1C1"/>
    <a:srgbClr val="B4CBBB"/>
    <a:srgbClr val="B9D0C0"/>
    <a:srgbClr val="002A66"/>
    <a:srgbClr val="82DC73"/>
    <a:srgbClr val="0FA069"/>
    <a:srgbClr val="0D6133"/>
    <a:srgbClr val="00B1E7"/>
    <a:srgbClr val="0F5FDC"/>
    <a:srgbClr val="E6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0F1DC-3087-4B08-AB7B-6181D9CD529E}" v="1" dt="2023-11-14T11:27:37.362"/>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20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ali Panigrahi" userId="ba5d9d4a-d232-4c59-b463-d95c54ba6e25" providerId="ADAL" clId="{96A0F1DC-3087-4B08-AB7B-6181D9CD529E}"/>
    <pc:docChg chg="undo redo custSel addSld delSld modSld sldOrd">
      <pc:chgData name="Rosali Panigrahi" userId="ba5d9d4a-d232-4c59-b463-d95c54ba6e25" providerId="ADAL" clId="{96A0F1DC-3087-4B08-AB7B-6181D9CD529E}" dt="2023-11-14T11:31:36.481" v="46" actId="478"/>
      <pc:docMkLst>
        <pc:docMk/>
      </pc:docMkLst>
      <pc:sldChg chg="modSp del mod">
        <pc:chgData name="Rosali Panigrahi" userId="ba5d9d4a-d232-4c59-b463-d95c54ba6e25" providerId="ADAL" clId="{96A0F1DC-3087-4B08-AB7B-6181D9CD529E}" dt="2023-11-14T11:29:12.024" v="30" actId="47"/>
        <pc:sldMkLst>
          <pc:docMk/>
          <pc:sldMk cId="1159497803" sldId="256"/>
        </pc:sldMkLst>
        <pc:spChg chg="mod">
          <ac:chgData name="Rosali Panigrahi" userId="ba5d9d4a-d232-4c59-b463-d95c54ba6e25" providerId="ADAL" clId="{96A0F1DC-3087-4B08-AB7B-6181D9CD529E}" dt="2023-11-14T11:23:05.914" v="13" actId="20577"/>
          <ac:spMkLst>
            <pc:docMk/>
            <pc:sldMk cId="1159497803" sldId="256"/>
            <ac:spMk id="10" creationId="{CBC7ED40-9CEE-424D-9CCF-03371EC4E6F1}"/>
          </ac:spMkLst>
        </pc:spChg>
      </pc:sldChg>
      <pc:sldChg chg="modSp mod">
        <pc:chgData name="Rosali Panigrahi" userId="ba5d9d4a-d232-4c59-b463-d95c54ba6e25" providerId="ADAL" clId="{96A0F1DC-3087-4B08-AB7B-6181D9CD529E}" dt="2023-11-14T11:31:25.589" v="43" actId="14100"/>
        <pc:sldMkLst>
          <pc:docMk/>
          <pc:sldMk cId="3751519564" sldId="266"/>
        </pc:sldMkLst>
        <pc:picChg chg="mod">
          <ac:chgData name="Rosali Panigrahi" userId="ba5d9d4a-d232-4c59-b463-d95c54ba6e25" providerId="ADAL" clId="{96A0F1DC-3087-4B08-AB7B-6181D9CD529E}" dt="2023-11-14T11:31:25.589" v="43" actId="14100"/>
          <ac:picMkLst>
            <pc:docMk/>
            <pc:sldMk cId="3751519564" sldId="266"/>
            <ac:picMk id="9" creationId="{74972639-0F80-43B6-BDBA-6534706AB65D}"/>
          </ac:picMkLst>
        </pc:picChg>
      </pc:sldChg>
      <pc:sldChg chg="modSp mod">
        <pc:chgData name="Rosali Panigrahi" userId="ba5d9d4a-d232-4c59-b463-d95c54ba6e25" providerId="ADAL" clId="{96A0F1DC-3087-4B08-AB7B-6181D9CD529E}" dt="2023-11-14T11:08:47.004" v="9" actId="14100"/>
        <pc:sldMkLst>
          <pc:docMk/>
          <pc:sldMk cId="384057660" sldId="293"/>
        </pc:sldMkLst>
        <pc:spChg chg="mod">
          <ac:chgData name="Rosali Panigrahi" userId="ba5d9d4a-d232-4c59-b463-d95c54ba6e25" providerId="ADAL" clId="{96A0F1DC-3087-4B08-AB7B-6181D9CD529E}" dt="2023-11-14T11:08:47.004" v="9" actId="14100"/>
          <ac:spMkLst>
            <pc:docMk/>
            <pc:sldMk cId="384057660" sldId="293"/>
            <ac:spMk id="12" creationId="{5BB9BBFA-447A-6652-733B-942A5E3BC517}"/>
          </ac:spMkLst>
        </pc:spChg>
        <pc:graphicFrameChg chg="mod">
          <ac:chgData name="Rosali Panigrahi" userId="ba5d9d4a-d232-4c59-b463-d95c54ba6e25" providerId="ADAL" clId="{96A0F1DC-3087-4B08-AB7B-6181D9CD529E}" dt="2023-11-14T11:05:22.408" v="7" actId="14100"/>
          <ac:graphicFrameMkLst>
            <pc:docMk/>
            <pc:sldMk cId="384057660" sldId="293"/>
            <ac:graphicFrameMk id="5" creationId="{F1767D30-F4EF-A0F5-49C6-E8B5F662B8A5}"/>
          </ac:graphicFrameMkLst>
        </pc:graphicFrameChg>
      </pc:sldChg>
      <pc:sldChg chg="delCm">
        <pc:chgData name="Rosali Panigrahi" userId="ba5d9d4a-d232-4c59-b463-d95c54ba6e25" providerId="ADAL" clId="{96A0F1DC-3087-4B08-AB7B-6181D9CD529E}" dt="2023-11-14T11:09:13.645" v="10" actId="1592"/>
        <pc:sldMkLst>
          <pc:docMk/>
          <pc:sldMk cId="3334572923" sldId="294"/>
        </pc:sldMkLst>
      </pc:sldChg>
      <pc:sldChg chg="delSp modSp mod">
        <pc:chgData name="Rosali Panigrahi" userId="ba5d9d4a-d232-4c59-b463-d95c54ba6e25" providerId="ADAL" clId="{96A0F1DC-3087-4B08-AB7B-6181D9CD529E}" dt="2023-11-14T11:05:05.278" v="3" actId="21"/>
        <pc:sldMkLst>
          <pc:docMk/>
          <pc:sldMk cId="3297311699" sldId="295"/>
        </pc:sldMkLst>
        <pc:graphicFrameChg chg="del mod">
          <ac:chgData name="Rosali Panigrahi" userId="ba5d9d4a-d232-4c59-b463-d95c54ba6e25" providerId="ADAL" clId="{96A0F1DC-3087-4B08-AB7B-6181D9CD529E}" dt="2023-11-14T11:05:05.278" v="3" actId="21"/>
          <ac:graphicFrameMkLst>
            <pc:docMk/>
            <pc:sldMk cId="3297311699" sldId="295"/>
            <ac:graphicFrameMk id="2" creationId="{03E65985-0D1C-6AD3-D974-F5FD323FF7C3}"/>
          </ac:graphicFrameMkLst>
        </pc:graphicFrameChg>
      </pc:sldChg>
      <pc:sldChg chg="delCm">
        <pc:chgData name="Rosali Panigrahi" userId="ba5d9d4a-d232-4c59-b463-d95c54ba6e25" providerId="ADAL" clId="{96A0F1DC-3087-4B08-AB7B-6181D9CD529E}" dt="2023-11-14T11:29:28.049" v="31" actId="1592"/>
        <pc:sldMkLst>
          <pc:docMk/>
          <pc:sldMk cId="3997975107" sldId="296"/>
        </pc:sldMkLst>
      </pc:sldChg>
      <pc:sldChg chg="addSp delSp modSp mod ord">
        <pc:chgData name="Rosali Panigrahi" userId="ba5d9d4a-d232-4c59-b463-d95c54ba6e25" providerId="ADAL" clId="{96A0F1DC-3087-4B08-AB7B-6181D9CD529E}" dt="2023-11-14T11:31:36.481" v="46" actId="478"/>
        <pc:sldMkLst>
          <pc:docMk/>
          <pc:sldMk cId="3774626289" sldId="305"/>
        </pc:sldMkLst>
        <pc:spChg chg="add del mod">
          <ac:chgData name="Rosali Panigrahi" userId="ba5d9d4a-d232-4c59-b463-d95c54ba6e25" providerId="ADAL" clId="{96A0F1DC-3087-4B08-AB7B-6181D9CD529E}" dt="2023-11-14T11:31:23.124" v="40" actId="478"/>
          <ac:spMkLst>
            <pc:docMk/>
            <pc:sldMk cId="3774626289" sldId="305"/>
            <ac:spMk id="10" creationId="{9E0A8D4D-4DEB-AE0A-A656-E3D6F3576EF4}"/>
          </ac:spMkLst>
        </pc:spChg>
        <pc:spChg chg="add del">
          <ac:chgData name="Rosali Panigrahi" userId="ba5d9d4a-d232-4c59-b463-d95c54ba6e25" providerId="ADAL" clId="{96A0F1DC-3087-4B08-AB7B-6181D9CD529E}" dt="2023-11-14T11:31:22.599" v="38" actId="478"/>
          <ac:spMkLst>
            <pc:docMk/>
            <pc:sldMk cId="3774626289" sldId="305"/>
            <ac:spMk id="11" creationId="{B257911E-2C83-6996-E2FC-6E9B5C879BA5}"/>
          </ac:spMkLst>
        </pc:spChg>
        <pc:spChg chg="del">
          <ac:chgData name="Rosali Panigrahi" userId="ba5d9d4a-d232-4c59-b463-d95c54ba6e25" providerId="ADAL" clId="{96A0F1DC-3087-4B08-AB7B-6181D9CD529E}" dt="2023-11-14T11:25:30.242" v="14" actId="478"/>
          <ac:spMkLst>
            <pc:docMk/>
            <pc:sldMk cId="3774626289" sldId="305"/>
            <ac:spMk id="13" creationId="{E4A21E1B-F30B-85A1-C002-4E5387B84AF8}"/>
          </ac:spMkLst>
        </pc:spChg>
        <pc:picChg chg="add del mod">
          <ac:chgData name="Rosali Panigrahi" userId="ba5d9d4a-d232-4c59-b463-d95c54ba6e25" providerId="ADAL" clId="{96A0F1DC-3087-4B08-AB7B-6181D9CD529E}" dt="2023-11-14T11:31:22.893" v="39" actId="478"/>
          <ac:picMkLst>
            <pc:docMk/>
            <pc:sldMk cId="3774626289" sldId="305"/>
            <ac:picMk id="8" creationId="{67AC02B6-A04F-2DB6-48DE-9BAF7CEDAB35}"/>
          </ac:picMkLst>
        </pc:picChg>
        <pc:picChg chg="del">
          <ac:chgData name="Rosali Panigrahi" userId="ba5d9d4a-d232-4c59-b463-d95c54ba6e25" providerId="ADAL" clId="{96A0F1DC-3087-4B08-AB7B-6181D9CD529E}" dt="2023-11-14T11:31:36.481" v="46" actId="478"/>
          <ac:picMkLst>
            <pc:docMk/>
            <pc:sldMk cId="3774626289" sldId="305"/>
            <ac:picMk id="12" creationId="{72EA4316-12D9-8E4F-593B-9C231208F53B}"/>
          </ac:picMkLst>
        </pc:picChg>
      </pc:sldChg>
      <pc:sldChg chg="delSp add mod chgLayout">
        <pc:chgData name="Rosali Panigrahi" userId="ba5d9d4a-d232-4c59-b463-d95c54ba6e25" providerId="ADAL" clId="{96A0F1DC-3087-4B08-AB7B-6181D9CD529E}" dt="2023-11-14T11:29:04.219" v="29" actId="478"/>
        <pc:sldMkLst>
          <pc:docMk/>
          <pc:sldMk cId="199006055" sldId="1419"/>
        </pc:sldMkLst>
        <pc:spChg chg="del">
          <ac:chgData name="Rosali Panigrahi" userId="ba5d9d4a-d232-4c59-b463-d95c54ba6e25" providerId="ADAL" clId="{96A0F1DC-3087-4B08-AB7B-6181D9CD529E}" dt="2023-11-14T11:28:40.945" v="28" actId="478"/>
          <ac:spMkLst>
            <pc:docMk/>
            <pc:sldMk cId="199006055" sldId="1419"/>
            <ac:spMk id="3" creationId="{3DB88591-E7A6-41CE-AF41-E06C9488A7F4}"/>
          </ac:spMkLst>
        </pc:spChg>
        <pc:picChg chg="del">
          <ac:chgData name="Rosali Panigrahi" userId="ba5d9d4a-d232-4c59-b463-d95c54ba6e25" providerId="ADAL" clId="{96A0F1DC-3087-4B08-AB7B-6181D9CD529E}" dt="2023-11-14T11:29:04.219" v="29" actId="478"/>
          <ac:picMkLst>
            <pc:docMk/>
            <pc:sldMk cId="199006055" sldId="1419"/>
            <ac:picMk id="11" creationId="{760D9860-B880-4F4A-A438-52467F4594E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3" Type="http://schemas.openxmlformats.org/officeDocument/2006/relationships/oleObject" Target="file:///C:\Users\GAJENDRA%20RAI\Desktop\List%20of%20Equipments_ICICI_2021-22.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none" spc="0" normalizeH="0" baseline="0">
                <a:solidFill>
                  <a:schemeClr val="tx1"/>
                </a:solidFill>
                <a:latin typeface="+mj-lt"/>
                <a:ea typeface="+mj-ea"/>
                <a:cs typeface="+mj-cs"/>
              </a:defRPr>
            </a:pPr>
            <a:r>
              <a:rPr lang="en-IN">
                <a:solidFill>
                  <a:schemeClr val="tx1"/>
                </a:solidFill>
              </a:rPr>
              <a:t>Business Data</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tx1"/>
              </a:solidFill>
              <a:latin typeface="+mj-lt"/>
              <a:ea typeface="+mj-ea"/>
              <a:cs typeface="+mj-cs"/>
            </a:defRPr>
          </a:pPr>
          <a:endParaRPr lang="en-US"/>
        </a:p>
      </c:txPr>
    </c:title>
    <c:autoTitleDeleted val="0"/>
    <c:plotArea>
      <c:layout>
        <c:manualLayout>
          <c:layoutTarget val="inner"/>
          <c:xMode val="edge"/>
          <c:yMode val="edge"/>
          <c:x val="0.11088644144946158"/>
          <c:y val="0.14580204705879238"/>
          <c:w val="0.79089370078740162"/>
          <c:h val="0.64443049707508615"/>
        </c:manualLayout>
      </c:layout>
      <c:barChart>
        <c:barDir val="col"/>
        <c:grouping val="clustered"/>
        <c:varyColors val="0"/>
        <c:ser>
          <c:idx val="0"/>
          <c:order val="0"/>
          <c:tx>
            <c:strRef>
              <c:f>'Final Business Graph '!$E$3</c:f>
              <c:strCache>
                <c:ptCount val="1"/>
                <c:pt idx="0">
                  <c:v>Total Turnover</c:v>
                </c:pt>
              </c:strCache>
            </c:strRef>
          </c:tx>
          <c:spPr>
            <a:solidFill>
              <a:schemeClr val="accent1"/>
            </a:solidFill>
            <a:ln>
              <a:noFill/>
            </a:ln>
            <a:effectLst/>
          </c:spPr>
          <c:invertIfNegative val="0"/>
          <c:dLbls>
            <c:dLbl>
              <c:idx val="0"/>
              <c:layout>
                <c:manualLayout>
                  <c:x val="1.8932828927110141E-3"/>
                  <c:y val="0.126658156837855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5AA-4F50-9303-92DD38854B3B}"/>
                </c:ext>
              </c:extLst>
            </c:dLbl>
            <c:dLbl>
              <c:idx val="1"/>
              <c:layout>
                <c:manualLayout>
                  <c:x val="-2.7777777777777779E-3"/>
                  <c:y val="0.166147401526593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5AA-4F50-9303-92DD38854B3B}"/>
                </c:ext>
              </c:extLst>
            </c:dLbl>
            <c:dLbl>
              <c:idx val="2"/>
              <c:layout>
                <c:manualLayout>
                  <c:x val="-3.28495153208044E-3"/>
                  <c:y val="0.2019038664943000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5AA-4F50-9303-92DD38854B3B}"/>
                </c:ext>
              </c:extLst>
            </c:dLbl>
            <c:dLbl>
              <c:idx val="3"/>
              <c:layout>
                <c:manualLayout>
                  <c:x val="-8.8447044678074461E-4"/>
                  <c:y val="0.21183785406395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5AA-4F50-9303-92DD38854B3B}"/>
                </c:ext>
              </c:extLst>
            </c:dLbl>
            <c:dLbl>
              <c:idx val="4"/>
              <c:layout>
                <c:manualLayout>
                  <c:x val="-4.5413252552573436E-3"/>
                  <c:y val="0.306242612622469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5AA-4F50-9303-92DD38854B3B}"/>
                </c:ext>
              </c:extLst>
            </c:dLbl>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chemeClr val="accent2">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'Final Business Graph '!$D$4:$D$8</c:f>
              <c:strCache>
                <c:ptCount val="5"/>
                <c:pt idx="0">
                  <c:v>2018-19</c:v>
                </c:pt>
                <c:pt idx="1">
                  <c:v>2019-20</c:v>
                </c:pt>
                <c:pt idx="2">
                  <c:v>2020-21</c:v>
                </c:pt>
                <c:pt idx="3">
                  <c:v>2021-22</c:v>
                </c:pt>
                <c:pt idx="4">
                  <c:v>2022-23</c:v>
                </c:pt>
              </c:strCache>
            </c:strRef>
          </c:cat>
          <c:val>
            <c:numRef>
              <c:f>'Final Business Graph '!$E$4:$E$8</c:f>
              <c:numCache>
                <c:formatCode>0.00</c:formatCode>
                <c:ptCount val="5"/>
                <c:pt idx="0">
                  <c:v>395.01804040000007</c:v>
                </c:pt>
                <c:pt idx="1">
                  <c:v>492.38875165600001</c:v>
                </c:pt>
                <c:pt idx="2">
                  <c:v>588.87253720000001</c:v>
                </c:pt>
                <c:pt idx="3">
                  <c:v>601.85149545200011</c:v>
                </c:pt>
                <c:pt idx="4">
                  <c:v>989.77325774999974</c:v>
                </c:pt>
              </c:numCache>
            </c:numRef>
          </c:val>
          <c:extLst>
            <c:ext xmlns:c16="http://schemas.microsoft.com/office/drawing/2014/chart" uri="{C3380CC4-5D6E-409C-BE32-E72D297353CC}">
              <c16:uniqueId val="{00000005-25AA-4F50-9303-92DD38854B3B}"/>
            </c:ext>
          </c:extLst>
        </c:ser>
        <c:ser>
          <c:idx val="1"/>
          <c:order val="1"/>
          <c:tx>
            <c:strRef>
              <c:f>'Final Business Graph '!$F$3</c:f>
              <c:strCache>
                <c:ptCount val="1"/>
                <c:pt idx="0">
                  <c:v>Total Expn.</c:v>
                </c:pt>
              </c:strCache>
            </c:strRef>
          </c:tx>
          <c:spPr>
            <a:solidFill>
              <a:schemeClr val="accent2"/>
            </a:solidFill>
            <a:ln>
              <a:noFill/>
            </a:ln>
            <a:effectLst/>
          </c:spPr>
          <c:invertIfNegative val="0"/>
          <c:dLbls>
            <c:dLbl>
              <c:idx val="0"/>
              <c:layout>
                <c:manualLayout>
                  <c:x val="0"/>
                  <c:y val="0.1216183633262559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5AA-4F50-9303-92DD38854B3B}"/>
                </c:ext>
              </c:extLst>
            </c:dLbl>
            <c:dLbl>
              <c:idx val="1"/>
              <c:layout>
                <c:manualLayout>
                  <c:x val="5.5555066789835629E-3"/>
                  <c:y val="0.1433827837032964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5AA-4F50-9303-92DD38854B3B}"/>
                </c:ext>
              </c:extLst>
            </c:dLbl>
            <c:dLbl>
              <c:idx val="2"/>
              <c:layout>
                <c:manualLayout>
                  <c:x val="4.9658597144630664E-3"/>
                  <c:y val="0.155675147950762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5AA-4F50-9303-92DD38854B3B}"/>
                </c:ext>
              </c:extLst>
            </c:dLbl>
            <c:dLbl>
              <c:idx val="3"/>
              <c:layout>
                <c:manualLayout>
                  <c:x val="2.1881063749712849E-3"/>
                  <c:y val="0.1328006291791085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5AA-4F50-9303-92DD38854B3B}"/>
                </c:ext>
              </c:extLst>
            </c:dLbl>
            <c:dLbl>
              <c:idx val="4"/>
              <c:layout>
                <c:manualLayout>
                  <c:x val="-4.3290987561238605E-3"/>
                  <c:y val="0.1845308483726355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5AA-4F50-9303-92DD38854B3B}"/>
                </c:ext>
              </c:extLst>
            </c:dLbl>
            <c:spPr>
              <a:noFill/>
              <a:ln>
                <a:noFill/>
              </a:ln>
              <a:effectLst/>
            </c:spPr>
            <c:txPr>
              <a:bodyPr rot="-5400000" spcFirstLastPara="1" vertOverflow="ellipsis" wrap="square" lIns="38100" tIns="19050" rIns="38100" bIns="19050" anchor="ctr" anchorCtr="1">
                <a:spAutoFit/>
              </a:bodyPr>
              <a:lstStyle/>
              <a:p>
                <a:pPr>
                  <a:defRPr sz="8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'Final Business Graph '!$D$4:$D$8</c:f>
              <c:strCache>
                <c:ptCount val="5"/>
                <c:pt idx="0">
                  <c:v>2018-19</c:v>
                </c:pt>
                <c:pt idx="1">
                  <c:v>2019-20</c:v>
                </c:pt>
                <c:pt idx="2">
                  <c:v>2020-21</c:v>
                </c:pt>
                <c:pt idx="3">
                  <c:v>2021-22</c:v>
                </c:pt>
                <c:pt idx="4">
                  <c:v>2022-23</c:v>
                </c:pt>
              </c:strCache>
            </c:strRef>
          </c:cat>
          <c:val>
            <c:numRef>
              <c:f>'Final Business Graph '!$F$4:$F$8</c:f>
              <c:numCache>
                <c:formatCode>0.00</c:formatCode>
                <c:ptCount val="5"/>
                <c:pt idx="0">
                  <c:v>248.64</c:v>
                </c:pt>
                <c:pt idx="1">
                  <c:v>320.63</c:v>
                </c:pt>
                <c:pt idx="2">
                  <c:v>395.32</c:v>
                </c:pt>
                <c:pt idx="3">
                  <c:v>471.85</c:v>
                </c:pt>
                <c:pt idx="4">
                  <c:v>910.12</c:v>
                </c:pt>
              </c:numCache>
            </c:numRef>
          </c:val>
          <c:extLst>
            <c:ext xmlns:c16="http://schemas.microsoft.com/office/drawing/2014/chart" uri="{C3380CC4-5D6E-409C-BE32-E72D297353CC}">
              <c16:uniqueId val="{0000000B-25AA-4F50-9303-92DD38854B3B}"/>
            </c:ext>
          </c:extLst>
        </c:ser>
        <c:dLbls>
          <c:showLegendKey val="0"/>
          <c:showVal val="0"/>
          <c:showCatName val="0"/>
          <c:showSerName val="0"/>
          <c:showPercent val="0"/>
          <c:showBubbleSize val="0"/>
        </c:dLbls>
        <c:gapWidth val="247"/>
        <c:axId val="505136624"/>
        <c:axId val="505143840"/>
      </c:barChart>
      <c:lineChart>
        <c:grouping val="standard"/>
        <c:varyColors val="0"/>
        <c:ser>
          <c:idx val="2"/>
          <c:order val="2"/>
          <c:tx>
            <c:strRef>
              <c:f>'Final Business Graph '!$G$3</c:f>
              <c:strCache>
                <c:ptCount val="1"/>
                <c:pt idx="0">
                  <c:v>Profit</c:v>
                </c:pt>
              </c:strCache>
            </c:strRef>
          </c:tx>
          <c:spPr>
            <a:ln w="22225" cap="rnd">
              <a:solidFill>
                <a:srgbClr val="00B050"/>
              </a:solidFill>
              <a:round/>
            </a:ln>
            <a:effectLst/>
          </c:spPr>
          <c:marker>
            <c:symbol val="none"/>
          </c:marker>
          <c:dPt>
            <c:idx val="3"/>
            <c:marker>
              <c:symbol val="circle"/>
              <c:size val="6"/>
              <c:spPr>
                <a:solidFill>
                  <a:schemeClr val="lt1"/>
                </a:solidFill>
                <a:ln w="15875">
                  <a:solidFill>
                    <a:schemeClr val="accent3"/>
                  </a:solidFill>
                  <a:round/>
                </a:ln>
                <a:effectLst/>
              </c:spPr>
            </c:marker>
            <c:bubble3D val="0"/>
            <c:spPr>
              <a:ln w="22225" cap="rnd">
                <a:solidFill>
                  <a:srgbClr val="00B050"/>
                </a:solidFill>
                <a:round/>
              </a:ln>
              <a:effectLst/>
            </c:spPr>
            <c:extLst>
              <c:ext xmlns:c16="http://schemas.microsoft.com/office/drawing/2014/chart" uri="{C3380CC4-5D6E-409C-BE32-E72D297353CC}">
                <c16:uniqueId val="{0000000D-25AA-4F50-9303-92DD38854B3B}"/>
              </c:ext>
            </c:extLst>
          </c:dPt>
          <c:dLbls>
            <c:dLbl>
              <c:idx val="0"/>
              <c:layout>
                <c:manualLayout>
                  <c:x val="-4.2110841344537152E-2"/>
                  <c:y val="-3.42814183022886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5AA-4F50-9303-92DD38854B3B}"/>
                </c:ext>
              </c:extLst>
            </c:dLbl>
            <c:dLbl>
              <c:idx val="1"/>
              <c:layout>
                <c:manualLayout>
                  <c:x val="2.883473348589087E-2"/>
                  <c:y val="-1.43439738586459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5AA-4F50-9303-92DD38854B3B}"/>
                </c:ext>
              </c:extLst>
            </c:dLbl>
            <c:dLbl>
              <c:idx val="2"/>
              <c:layout>
                <c:manualLayout>
                  <c:x val="-3.7068257531769525E-2"/>
                  <c:y val="-3.57209509174440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25AA-4F50-9303-92DD38854B3B}"/>
                </c:ext>
              </c:extLst>
            </c:dLbl>
            <c:dLbl>
              <c:idx val="3"/>
              <c:layout>
                <c:manualLayout>
                  <c:x val="-5.7137163741271056E-2"/>
                  <c:y val="-3.18179592150073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5AA-4F50-9303-92DD38854B3B}"/>
                </c:ext>
              </c:extLst>
            </c:dLbl>
            <c:dLbl>
              <c:idx val="4"/>
              <c:layout>
                <c:manualLayout>
                  <c:x val="-2.0106512977221835E-2"/>
                  <c:y val="-1.48180796613736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5AA-4F50-9303-92DD38854B3B}"/>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'Final Business Graph '!$D$4:$D$8</c:f>
              <c:strCache>
                <c:ptCount val="5"/>
                <c:pt idx="0">
                  <c:v>2018-19</c:v>
                </c:pt>
                <c:pt idx="1">
                  <c:v>2019-20</c:v>
                </c:pt>
                <c:pt idx="2">
                  <c:v>2020-21</c:v>
                </c:pt>
                <c:pt idx="3">
                  <c:v>2021-22</c:v>
                </c:pt>
                <c:pt idx="4">
                  <c:v>2022-23</c:v>
                </c:pt>
              </c:strCache>
            </c:strRef>
          </c:cat>
          <c:val>
            <c:numRef>
              <c:f>'Final Business Graph '!$G$4:$G$8</c:f>
              <c:numCache>
                <c:formatCode>0.00</c:formatCode>
                <c:ptCount val="5"/>
                <c:pt idx="0">
                  <c:v>12.33</c:v>
                </c:pt>
                <c:pt idx="1">
                  <c:v>5.0596926759999956</c:v>
                </c:pt>
                <c:pt idx="2">
                  <c:v>17.670000000000002</c:v>
                </c:pt>
                <c:pt idx="3">
                  <c:v>18.972796702000043</c:v>
                </c:pt>
                <c:pt idx="4">
                  <c:v>27.684222499999748</c:v>
                </c:pt>
              </c:numCache>
            </c:numRef>
          </c:val>
          <c:smooth val="0"/>
          <c:extLst>
            <c:ext xmlns:c16="http://schemas.microsoft.com/office/drawing/2014/chart" uri="{C3380CC4-5D6E-409C-BE32-E72D297353CC}">
              <c16:uniqueId val="{00000012-25AA-4F50-9303-92DD38854B3B}"/>
            </c:ext>
          </c:extLst>
        </c:ser>
        <c:dLbls>
          <c:showLegendKey val="0"/>
          <c:showVal val="0"/>
          <c:showCatName val="0"/>
          <c:showSerName val="0"/>
          <c:showPercent val="0"/>
          <c:showBubbleSize val="0"/>
        </c:dLbls>
        <c:marker val="1"/>
        <c:smooth val="0"/>
        <c:axId val="445942760"/>
        <c:axId val="445944728"/>
      </c:lineChart>
      <c:catAx>
        <c:axId val="5051366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1" i="0" u="none" strike="noStrike" kern="1200" cap="none" spc="0" normalizeH="0" baseline="0">
                <a:solidFill>
                  <a:schemeClr val="tx1"/>
                </a:solidFill>
                <a:latin typeface="+mn-lt"/>
                <a:ea typeface="+mn-ea"/>
                <a:cs typeface="+mn-cs"/>
              </a:defRPr>
            </a:pPr>
            <a:endParaRPr lang="en-US"/>
          </a:p>
        </c:txPr>
        <c:crossAx val="505143840"/>
        <c:crosses val="autoZero"/>
        <c:auto val="1"/>
        <c:lblAlgn val="ctr"/>
        <c:lblOffset val="100"/>
        <c:noMultiLvlLbl val="0"/>
      </c:catAx>
      <c:valAx>
        <c:axId val="505143840"/>
        <c:scaling>
          <c:orientation val="minMax"/>
        </c:scaling>
        <c:delete val="0"/>
        <c:axPos val="l"/>
        <c:majorGridlines>
          <c:spPr>
            <a:ln w="9525" cap="flat" cmpd="sng" algn="ctr">
              <a:solidFill>
                <a:schemeClr val="dk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crossAx val="505136624"/>
        <c:crosses val="autoZero"/>
        <c:crossBetween val="between"/>
      </c:valAx>
      <c:valAx>
        <c:axId val="445944728"/>
        <c:scaling>
          <c:orientation val="minMax"/>
          <c:min val="1"/>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445942760"/>
        <c:crosses val="max"/>
        <c:crossBetween val="between"/>
        <c:majorUnit val="3"/>
      </c:valAx>
      <c:catAx>
        <c:axId val="445942760"/>
        <c:scaling>
          <c:orientation val="minMax"/>
        </c:scaling>
        <c:delete val="1"/>
        <c:axPos val="b"/>
        <c:numFmt formatCode="General" sourceLinked="1"/>
        <c:majorTickMark val="out"/>
        <c:minorTickMark val="none"/>
        <c:tickLblPos val="nextTo"/>
        <c:crossAx val="445944728"/>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IN" b="1">
                <a:solidFill>
                  <a:schemeClr val="tx1"/>
                </a:solidFill>
              </a:rPr>
              <a:t>Agri Produce Growth %</a:t>
            </a:r>
          </a:p>
        </c:rich>
      </c:tx>
      <c:layout>
        <c:manualLayout>
          <c:xMode val="edge"/>
          <c:yMode val="edge"/>
          <c:x val="0.36155383444636469"/>
          <c:y val="4.704548718371786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'Data 2018-19 to 2022-23 All Bus'!$D$55</c:f>
              <c:strCache>
                <c:ptCount val="1"/>
                <c:pt idx="0">
                  <c:v>Turnover</c:v>
                </c:pt>
              </c:strCache>
            </c:strRef>
          </c:tx>
          <c:spPr>
            <a:solidFill>
              <a:schemeClr val="accent1"/>
            </a:solidFill>
            <a:ln>
              <a:noFill/>
            </a:ln>
            <a:effectLst/>
          </c:spPr>
          <c:invertIfNegative val="0"/>
          <c:dLbls>
            <c:dLbl>
              <c:idx val="0"/>
              <c:layout>
                <c:manualLayout>
                  <c:x val="-7.8003215943611894E-3"/>
                  <c:y val="4.0306328093510681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8D-445E-A006-E6B29B65240C}"/>
                </c:ext>
              </c:extLst>
            </c:dLbl>
            <c:dLbl>
              <c:idx val="1"/>
              <c:layout>
                <c:manualLayout>
                  <c:x val="0"/>
                  <c:y val="2.418379685610640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8D-445E-A006-E6B29B65240C}"/>
                </c:ext>
              </c:extLst>
            </c:dLbl>
            <c:dLbl>
              <c:idx val="2"/>
              <c:layout>
                <c:manualLayout>
                  <c:x val="2.6001071981203885E-3"/>
                  <c:y val="0.1289802498992341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48D-445E-A006-E6B29B65240C}"/>
                </c:ext>
              </c:extLst>
            </c:dLbl>
            <c:dLbl>
              <c:idx val="3"/>
              <c:layout>
                <c:manualLayout>
                  <c:x val="0"/>
                  <c:y val="0.141072148327287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48D-445E-A006-E6B29B65240C}"/>
                </c:ext>
              </c:extLst>
            </c:dLbl>
            <c:dLbl>
              <c:idx val="4"/>
              <c:layout>
                <c:manualLayout>
                  <c:x val="-9.5336162599595218E-17"/>
                  <c:y val="0.1854091092301491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48D-445E-A006-E6B29B65240C}"/>
                </c:ext>
              </c:extLst>
            </c:dLbl>
            <c:spPr>
              <a:noFill/>
              <a:ln>
                <a:noFill/>
              </a:ln>
              <a:effectLst/>
            </c:spPr>
            <c:txPr>
              <a:bodyPr rot="-5400000" spcFirstLastPara="1" vertOverflow="ellipsis"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2018-19 to 2022-23 All Bus'!$C$56:$C$60</c:f>
              <c:strCache>
                <c:ptCount val="5"/>
                <c:pt idx="0">
                  <c:v>2018-19</c:v>
                </c:pt>
                <c:pt idx="1">
                  <c:v>2019-20</c:v>
                </c:pt>
                <c:pt idx="2">
                  <c:v>2020-21</c:v>
                </c:pt>
                <c:pt idx="3">
                  <c:v>2021-22</c:v>
                </c:pt>
                <c:pt idx="4">
                  <c:v>2022-23</c:v>
                </c:pt>
              </c:strCache>
            </c:strRef>
          </c:cat>
          <c:val>
            <c:numRef>
              <c:f>'Data 2018-19 to 2022-23 All Bus'!$D$56:$D$60</c:f>
              <c:numCache>
                <c:formatCode>0.00%</c:formatCode>
                <c:ptCount val="5"/>
                <c:pt idx="0">
                  <c:v>9.0225752636283879E-3</c:v>
                </c:pt>
                <c:pt idx="1">
                  <c:v>1.1527476980151351E-2</c:v>
                </c:pt>
                <c:pt idx="2">
                  <c:v>0.18276775906675785</c:v>
                </c:pt>
                <c:pt idx="3">
                  <c:v>0.24442765385424303</c:v>
                </c:pt>
                <c:pt idx="4">
                  <c:v>0.50410744712808431</c:v>
                </c:pt>
              </c:numCache>
            </c:numRef>
          </c:val>
          <c:extLst>
            <c:ext xmlns:c16="http://schemas.microsoft.com/office/drawing/2014/chart" uri="{C3380CC4-5D6E-409C-BE32-E72D297353CC}">
              <c16:uniqueId val="{00000005-448D-445E-A006-E6B29B65240C}"/>
            </c:ext>
          </c:extLst>
        </c:ser>
        <c:ser>
          <c:idx val="1"/>
          <c:order val="1"/>
          <c:tx>
            <c:strRef>
              <c:f>'Data 2018-19 to 2022-23 All Bus'!$E$55</c:f>
              <c:strCache>
                <c:ptCount val="1"/>
                <c:pt idx="0">
                  <c:v>Farmers Payment</c:v>
                </c:pt>
              </c:strCache>
            </c:strRef>
          </c:tx>
          <c:spPr>
            <a:solidFill>
              <a:schemeClr val="accent2"/>
            </a:solidFill>
            <a:ln>
              <a:noFill/>
            </a:ln>
            <a:effectLst/>
          </c:spPr>
          <c:invertIfNegative val="0"/>
          <c:dLbls>
            <c:dLbl>
              <c:idx val="0"/>
              <c:layout>
                <c:manualLayout>
                  <c:x val="0"/>
                  <c:y val="1.38888888888889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48D-445E-A006-E6B29B65240C}"/>
                </c:ext>
              </c:extLst>
            </c:dLbl>
            <c:dLbl>
              <c:idx val="1"/>
              <c:layout>
                <c:manualLayout>
                  <c:x val="0"/>
                  <c:y val="1.85185185185184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8D-445E-A006-E6B29B65240C}"/>
                </c:ext>
              </c:extLst>
            </c:dLbl>
            <c:dLbl>
              <c:idx val="2"/>
              <c:layout>
                <c:manualLayout>
                  <c:x val="0"/>
                  <c:y val="0.1527777777777778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48D-445E-A006-E6B29B65240C}"/>
                </c:ext>
              </c:extLst>
            </c:dLbl>
            <c:dLbl>
              <c:idx val="3"/>
              <c:layout>
                <c:manualLayout>
                  <c:x val="0"/>
                  <c:y val="0.1898148148148148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48D-445E-A006-E6B29B65240C}"/>
                </c:ext>
              </c:extLst>
            </c:dLbl>
            <c:dLbl>
              <c:idx val="4"/>
              <c:layout>
                <c:manualLayout>
                  <c:x val="2.777777777777676E-3"/>
                  <c:y val="0.291666666666666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48D-445E-A006-E6B29B65240C}"/>
                </c:ext>
              </c:extLst>
            </c:dLbl>
            <c:spPr>
              <a:noFill/>
              <a:ln>
                <a:noFill/>
              </a:ln>
              <a:effectLst/>
            </c:spPr>
            <c:txPr>
              <a:bodyPr rot="-5400000" spcFirstLastPara="1" vertOverflow="ellipsis"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2018-19 to 2022-23 All Bus'!$C$56:$C$60</c:f>
              <c:strCache>
                <c:ptCount val="5"/>
                <c:pt idx="0">
                  <c:v>2018-19</c:v>
                </c:pt>
                <c:pt idx="1">
                  <c:v>2019-20</c:v>
                </c:pt>
                <c:pt idx="2">
                  <c:v>2020-21</c:v>
                </c:pt>
                <c:pt idx="3">
                  <c:v>2021-22</c:v>
                </c:pt>
                <c:pt idx="4">
                  <c:v>2022-23</c:v>
                </c:pt>
              </c:strCache>
            </c:strRef>
          </c:cat>
          <c:val>
            <c:numRef>
              <c:f>'Data 2018-19 to 2022-23 All Bus'!$E$56:$E$60</c:f>
              <c:numCache>
                <c:formatCode>0.00%</c:formatCode>
                <c:ptCount val="5"/>
                <c:pt idx="0">
                  <c:v>1.6537585285858726E-2</c:v>
                </c:pt>
                <c:pt idx="1">
                  <c:v>1.6488191970122711E-2</c:v>
                </c:pt>
                <c:pt idx="2">
                  <c:v>0.30664200319816315</c:v>
                </c:pt>
                <c:pt idx="3">
                  <c:v>0.32794477370046932</c:v>
                </c:pt>
                <c:pt idx="4">
                  <c:v>0.56027354724455736</c:v>
                </c:pt>
              </c:numCache>
            </c:numRef>
          </c:val>
          <c:extLst>
            <c:ext xmlns:c16="http://schemas.microsoft.com/office/drawing/2014/chart" uri="{C3380CC4-5D6E-409C-BE32-E72D297353CC}">
              <c16:uniqueId val="{0000000B-448D-445E-A006-E6B29B65240C}"/>
            </c:ext>
          </c:extLst>
        </c:ser>
        <c:ser>
          <c:idx val="2"/>
          <c:order val="2"/>
          <c:tx>
            <c:strRef>
              <c:f>'Data 2018-19 to 2022-23 All Bus'!$F$55</c:f>
              <c:strCache>
                <c:ptCount val="1"/>
                <c:pt idx="0">
                  <c:v>Operational Exp</c:v>
                </c:pt>
              </c:strCache>
            </c:strRef>
          </c:tx>
          <c:spPr>
            <a:solidFill>
              <a:schemeClr val="accent3"/>
            </a:solidFill>
            <a:ln>
              <a:noFill/>
            </a:ln>
            <a:effectLst/>
          </c:spPr>
          <c:invertIfNegative val="0"/>
          <c:dLbls>
            <c:dLbl>
              <c:idx val="0"/>
              <c:layout>
                <c:manualLayout>
                  <c:x val="5.5555555555555297E-3"/>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448D-445E-A006-E6B29B65240C}"/>
                </c:ext>
              </c:extLst>
            </c:dLbl>
            <c:dLbl>
              <c:idx val="1"/>
              <c:layout>
                <c:manualLayout>
                  <c:x val="5.5555555555555558E-3"/>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448D-445E-A006-E6B29B65240C}"/>
                </c:ext>
              </c:extLst>
            </c:dLbl>
            <c:dLbl>
              <c:idx val="2"/>
              <c:layout>
                <c:manualLayout>
                  <c:x val="2.7777777777777779E-3"/>
                  <c:y val="0.120370370370370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48D-445E-A006-E6B29B65240C}"/>
                </c:ext>
              </c:extLst>
            </c:dLbl>
            <c:dLbl>
              <c:idx val="3"/>
              <c:layout>
                <c:manualLayout>
                  <c:x val="2.7777777777777779E-3"/>
                  <c:y val="0.115740740740740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48D-445E-A006-E6B29B65240C}"/>
                </c:ext>
              </c:extLst>
            </c:dLbl>
            <c:dLbl>
              <c:idx val="4"/>
              <c:layout>
                <c:manualLayout>
                  <c:x val="0"/>
                  <c:y val="0.1435185185185184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48D-445E-A006-E6B29B65240C}"/>
                </c:ext>
              </c:extLst>
            </c:dLbl>
            <c:spPr>
              <a:noFill/>
              <a:ln>
                <a:noFill/>
              </a:ln>
              <a:effectLst/>
            </c:spPr>
            <c:txPr>
              <a:bodyPr rot="-5400000" spcFirstLastPara="1" vertOverflow="ellipsis"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2018-19 to 2022-23 All Bus'!$C$56:$C$60</c:f>
              <c:strCache>
                <c:ptCount val="5"/>
                <c:pt idx="0">
                  <c:v>2018-19</c:v>
                </c:pt>
                <c:pt idx="1">
                  <c:v>2019-20</c:v>
                </c:pt>
                <c:pt idx="2">
                  <c:v>2020-21</c:v>
                </c:pt>
                <c:pt idx="3">
                  <c:v>2021-22</c:v>
                </c:pt>
                <c:pt idx="4">
                  <c:v>2022-23</c:v>
                </c:pt>
              </c:strCache>
            </c:strRef>
          </c:cat>
          <c:val>
            <c:numRef>
              <c:f>'Data 2018-19 to 2022-23 All Bus'!$F$56:$F$60</c:f>
              <c:numCache>
                <c:formatCode>0.00%</c:formatCode>
                <c:ptCount val="5"/>
                <c:pt idx="0">
                  <c:v>6.5736671406338328E-3</c:v>
                </c:pt>
                <c:pt idx="1">
                  <c:v>1.1172887153330575E-2</c:v>
                </c:pt>
                <c:pt idx="2">
                  <c:v>6.4455759319101316E-2</c:v>
                </c:pt>
                <c:pt idx="3">
                  <c:v>9.1002311365604882E-2</c:v>
                </c:pt>
                <c:pt idx="4">
                  <c:v>0.14178062157101437</c:v>
                </c:pt>
              </c:numCache>
            </c:numRef>
          </c:val>
          <c:extLst>
            <c:ext xmlns:c16="http://schemas.microsoft.com/office/drawing/2014/chart" uri="{C3380CC4-5D6E-409C-BE32-E72D297353CC}">
              <c16:uniqueId val="{00000011-448D-445E-A006-E6B29B65240C}"/>
            </c:ext>
          </c:extLst>
        </c:ser>
        <c:dLbls>
          <c:showLegendKey val="0"/>
          <c:showVal val="0"/>
          <c:showCatName val="0"/>
          <c:showSerName val="0"/>
          <c:showPercent val="0"/>
          <c:showBubbleSize val="0"/>
        </c:dLbls>
        <c:gapWidth val="150"/>
        <c:axId val="1712759104"/>
        <c:axId val="1712775424"/>
      </c:barChart>
      <c:lineChart>
        <c:grouping val="standard"/>
        <c:varyColors val="0"/>
        <c:ser>
          <c:idx val="3"/>
          <c:order val="3"/>
          <c:tx>
            <c:strRef>
              <c:f>'Data 2018-19 to 2022-23 All Bus'!$G$55</c:f>
              <c:strCache>
                <c:ptCount val="1"/>
                <c:pt idx="0">
                  <c:v>Profit</c:v>
                </c:pt>
              </c:strCache>
            </c:strRef>
          </c:tx>
          <c:spPr>
            <a:ln w="28575" cap="rnd">
              <a:solidFill>
                <a:schemeClr val="accent4"/>
              </a:solidFill>
              <a:round/>
            </a:ln>
            <a:effectLst/>
          </c:spPr>
          <c:marker>
            <c:symbol val="none"/>
          </c:marker>
          <c:dLbls>
            <c:dLbl>
              <c:idx val="0"/>
              <c:layout>
                <c:manualLayout>
                  <c:x val="-1.5600643188722356E-2"/>
                  <c:y val="-0.1451027811366385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448D-445E-A006-E6B29B65240C}"/>
                </c:ext>
              </c:extLst>
            </c:dLbl>
            <c:dLbl>
              <c:idx val="1"/>
              <c:layout>
                <c:manualLayout>
                  <c:x val="-2.3400964783083546E-2"/>
                  <c:y val="-9.270455461507463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448D-445E-A006-E6B29B65240C}"/>
                </c:ext>
              </c:extLst>
            </c:dLbl>
            <c:dLbl>
              <c:idx val="2"/>
              <c:layout>
                <c:manualLayout>
                  <c:x val="-2.3400964783083497E-2"/>
                  <c:y val="-5.239822652156388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448D-445E-A006-E6B29B65240C}"/>
                </c:ext>
              </c:extLst>
            </c:dLbl>
            <c:dLbl>
              <c:idx val="3"/>
              <c:layout>
                <c:manualLayout>
                  <c:x val="-1.5600643188722427E-2"/>
                  <c:y val="-4.83675937122128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448D-445E-A006-E6B29B65240C}"/>
                </c:ext>
              </c:extLst>
            </c:dLbl>
            <c:dLbl>
              <c:idx val="4"/>
              <c:layout>
                <c:manualLayout>
                  <c:x val="-3.9001607971806018E-2"/>
                  <c:y val="-1.6122531237404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448D-445E-A006-E6B29B65240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'Data 2018-19 to 2022-23 All Bus'!$C$56:$C$60</c:f>
              <c:strCache>
                <c:ptCount val="5"/>
                <c:pt idx="0">
                  <c:v>2018-19</c:v>
                </c:pt>
                <c:pt idx="1">
                  <c:v>2019-20</c:v>
                </c:pt>
                <c:pt idx="2">
                  <c:v>2020-21</c:v>
                </c:pt>
                <c:pt idx="3">
                  <c:v>2021-22</c:v>
                </c:pt>
                <c:pt idx="4">
                  <c:v>2022-23</c:v>
                </c:pt>
              </c:strCache>
            </c:strRef>
          </c:cat>
          <c:val>
            <c:numRef>
              <c:f>'Data 2018-19 to 2022-23 All Bus'!$G$56:$G$60</c:f>
              <c:numCache>
                <c:formatCode>0.00%</c:formatCode>
                <c:ptCount val="5"/>
                <c:pt idx="0">
                  <c:v>6.1702072096373115E-3</c:v>
                </c:pt>
                <c:pt idx="1">
                  <c:v>0.14980554127236495</c:v>
                </c:pt>
                <c:pt idx="2">
                  <c:v>0.40628898874431441</c:v>
                </c:pt>
                <c:pt idx="3">
                  <c:v>0.60214424796928789</c:v>
                </c:pt>
                <c:pt idx="4">
                  <c:v>0.73004801561611243</c:v>
                </c:pt>
              </c:numCache>
            </c:numRef>
          </c:val>
          <c:smooth val="0"/>
          <c:extLst>
            <c:ext xmlns:c16="http://schemas.microsoft.com/office/drawing/2014/chart" uri="{C3380CC4-5D6E-409C-BE32-E72D297353CC}">
              <c16:uniqueId val="{00000017-448D-445E-A006-E6B29B65240C}"/>
            </c:ext>
          </c:extLst>
        </c:ser>
        <c:dLbls>
          <c:showLegendKey val="0"/>
          <c:showVal val="0"/>
          <c:showCatName val="0"/>
          <c:showSerName val="0"/>
          <c:showPercent val="0"/>
          <c:showBubbleSize val="0"/>
        </c:dLbls>
        <c:marker val="1"/>
        <c:smooth val="0"/>
        <c:axId val="1712759104"/>
        <c:axId val="1712775424"/>
      </c:lineChart>
      <c:catAx>
        <c:axId val="1712759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712775424"/>
        <c:crosses val="autoZero"/>
        <c:auto val="1"/>
        <c:lblAlgn val="ctr"/>
        <c:lblOffset val="100"/>
        <c:noMultiLvlLbl val="0"/>
      </c:catAx>
      <c:valAx>
        <c:axId val="171277542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712759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ysClr val="window" lastClr="FFFFFF">
          <a:lumMod val="75000"/>
        </a:sysClr>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4772537237197"/>
          <c:y val="0.1059093083919066"/>
          <c:w val="0.73928267977668116"/>
          <c:h val="0.71843776087700717"/>
        </c:manualLayout>
      </c:layout>
      <c:barChart>
        <c:barDir val="col"/>
        <c:grouping val="clustered"/>
        <c:varyColors val="0"/>
        <c:ser>
          <c:idx val="0"/>
          <c:order val="0"/>
          <c:tx>
            <c:strRef>
              <c:f>Sheet1!$E$4</c:f>
              <c:strCache>
                <c:ptCount val="1"/>
                <c:pt idx="0">
                  <c:v>Baseline </c:v>
                </c:pt>
              </c:strCache>
            </c:strRef>
          </c:tx>
          <c:spPr>
            <a:solidFill>
              <a:srgbClr val="33CCCC"/>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Sheet1!$D$5:$D$6</c:f>
              <c:strCache>
                <c:ptCount val="2"/>
                <c:pt idx="0">
                  <c:v>Aggregate income from all sources</c:v>
                </c:pt>
                <c:pt idx="1">
                  <c:v>Income from agriculture</c:v>
                </c:pt>
              </c:strCache>
            </c:strRef>
          </c:cat>
          <c:val>
            <c:numRef>
              <c:f>Sheet1!$E$5:$E$6</c:f>
              <c:numCache>
                <c:formatCode>General</c:formatCode>
                <c:ptCount val="2"/>
                <c:pt idx="0">
                  <c:v>68000</c:v>
                </c:pt>
                <c:pt idx="1">
                  <c:v>12000</c:v>
                </c:pt>
              </c:numCache>
            </c:numRef>
          </c:val>
          <c:extLst>
            <c:ext xmlns:c16="http://schemas.microsoft.com/office/drawing/2014/chart" uri="{C3380CC4-5D6E-409C-BE32-E72D297353CC}">
              <c16:uniqueId val="{00000000-8FA4-4A6E-B376-83C213B74AF4}"/>
            </c:ext>
          </c:extLst>
        </c:ser>
        <c:ser>
          <c:idx val="1"/>
          <c:order val="1"/>
          <c:tx>
            <c:strRef>
              <c:f>Sheet1!$F$4</c:f>
              <c:strCache>
                <c:ptCount val="1"/>
                <c:pt idx="0">
                  <c:v>Endline </c:v>
                </c:pt>
              </c:strCache>
            </c:strRef>
          </c:tx>
          <c:spPr>
            <a:solidFill>
              <a:srgbClr val="002060"/>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Sheet1!$D$5:$D$6</c:f>
              <c:strCache>
                <c:ptCount val="2"/>
                <c:pt idx="0">
                  <c:v>Aggregate income from all sources</c:v>
                </c:pt>
                <c:pt idx="1">
                  <c:v>Income from agriculture</c:v>
                </c:pt>
              </c:strCache>
            </c:strRef>
          </c:cat>
          <c:val>
            <c:numRef>
              <c:f>Sheet1!$F$5:$F$6</c:f>
              <c:numCache>
                <c:formatCode>General</c:formatCode>
                <c:ptCount val="2"/>
                <c:pt idx="0">
                  <c:v>112852</c:v>
                </c:pt>
                <c:pt idx="1">
                  <c:v>38159</c:v>
                </c:pt>
              </c:numCache>
            </c:numRef>
          </c:val>
          <c:extLst>
            <c:ext xmlns:c16="http://schemas.microsoft.com/office/drawing/2014/chart" uri="{C3380CC4-5D6E-409C-BE32-E72D297353CC}">
              <c16:uniqueId val="{00000001-8FA4-4A6E-B376-83C213B74AF4}"/>
            </c:ext>
          </c:extLst>
        </c:ser>
        <c:dLbls>
          <c:showLegendKey val="0"/>
          <c:showVal val="0"/>
          <c:showCatName val="0"/>
          <c:showSerName val="0"/>
          <c:showPercent val="0"/>
          <c:showBubbleSize val="0"/>
        </c:dLbls>
        <c:gapWidth val="219"/>
        <c:overlap val="-27"/>
        <c:axId val="833639439"/>
        <c:axId val="833635599"/>
      </c:barChart>
      <c:catAx>
        <c:axId val="8336394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833635599"/>
        <c:crosses val="autoZero"/>
        <c:auto val="1"/>
        <c:lblAlgn val="ctr"/>
        <c:lblOffset val="100"/>
        <c:noMultiLvlLbl val="0"/>
      </c:catAx>
      <c:valAx>
        <c:axId val="833635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crossAx val="833639439"/>
        <c:crosses val="autoZero"/>
        <c:crossBetween val="between"/>
      </c:valAx>
      <c:spPr>
        <a:noFill/>
        <a:ln>
          <a:noFill/>
        </a:ln>
        <a:effectLst/>
      </c:spPr>
    </c:plotArea>
    <c:legend>
      <c:legendPos val="b"/>
      <c:layout>
        <c:manualLayout>
          <c:xMode val="edge"/>
          <c:yMode val="edge"/>
          <c:x val="0.5800585062383089"/>
          <c:y val="0.12083505164682086"/>
          <c:w val="0.37684559585869121"/>
          <c:h val="7.6868760012835324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lumMod val="95000"/>
      </a:schemeClr>
    </a:solid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0.80625</cdr:x>
      <cdr:y>0.01869</cdr:y>
    </cdr:from>
    <cdr:to>
      <cdr:x>0.94583</cdr:x>
      <cdr:y>0.10592</cdr:y>
    </cdr:to>
    <cdr:sp macro="" textlink="">
      <cdr:nvSpPr>
        <cdr:cNvPr id="2" name="TextBox 1">
          <a:extLst xmlns:a="http://schemas.openxmlformats.org/drawingml/2006/main">
            <a:ext uri="{FF2B5EF4-FFF2-40B4-BE49-F238E27FC236}">
              <a16:creationId xmlns:a16="http://schemas.microsoft.com/office/drawing/2014/main" id="{B95A4A5A-ED89-9DA0-E8C3-EE25CBB55AC7}"/>
            </a:ext>
          </a:extLst>
        </cdr:cNvPr>
        <cdr:cNvSpPr txBox="1"/>
      </cdr:nvSpPr>
      <cdr:spPr>
        <a:xfrm xmlns:a="http://schemas.openxmlformats.org/drawingml/2006/main">
          <a:off x="3686174" y="57151"/>
          <a:ext cx="638175" cy="2667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b="1" dirty="0">
              <a:solidFill>
                <a:schemeClr val="accent2">
                  <a:lumMod val="75000"/>
                </a:schemeClr>
              </a:solidFill>
            </a:rPr>
            <a:t>In</a:t>
          </a:r>
          <a:r>
            <a:rPr lang="en-IN" sz="1100" b="1" baseline="0" dirty="0">
              <a:solidFill>
                <a:schemeClr val="accent2">
                  <a:lumMod val="75000"/>
                </a:schemeClr>
              </a:solidFill>
            </a:rPr>
            <a:t> Lakh</a:t>
          </a:r>
          <a:endParaRPr lang="en-IN" sz="1100" b="1" dirty="0">
            <a:solidFill>
              <a:schemeClr val="accent2">
                <a:lumMod val="75000"/>
              </a:schemeClr>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4C91A-544A-4673-AE2B-7D5BDE6C7D41}" type="datetimeFigureOut">
              <a:rPr lang="en-IN" smtClean="0"/>
              <a:t>14-11-2023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FBFDE-4010-4B83-A87B-6180F0EF444E}" type="slidenum">
              <a:rPr lang="en-IN" smtClean="0"/>
              <a:t>‹#›</a:t>
            </a:fld>
            <a:endParaRPr lang="en-IN"/>
          </a:p>
        </p:txBody>
      </p:sp>
    </p:spTree>
    <p:extLst>
      <p:ext uri="{BB962C8B-B14F-4D97-AF65-F5344CB8AC3E}">
        <p14:creationId xmlns:p14="http://schemas.microsoft.com/office/powerpoint/2010/main" val="376261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population</a:t>
            </a:r>
            <a:r>
              <a:rPr lang="en-US" baseline="0" dirty="0"/>
              <a:t> dependent of agriculture, in mountain 90% does agriculture and it is main stay of their livelihoods. But the area of agriculture is declining. Over the last 20 years (after the formation of state) more than 70 thousand hectare are was converted for non-agriculture purpose. </a:t>
            </a:r>
            <a:endParaRPr lang="en-IN" dirty="0"/>
          </a:p>
        </p:txBody>
      </p:sp>
      <p:sp>
        <p:nvSpPr>
          <p:cNvPr id="4" name="Slide Number Placeholder 3"/>
          <p:cNvSpPr>
            <a:spLocks noGrp="1"/>
          </p:cNvSpPr>
          <p:nvPr>
            <p:ph type="sldNum" sz="quarter" idx="10"/>
          </p:nvPr>
        </p:nvSpPr>
        <p:spPr/>
        <p:txBody>
          <a:bodyPr/>
          <a:lstStyle/>
          <a:p>
            <a:fld id="{E1AF245A-441E-4D7D-ADBB-0FB368A854F3}" type="slidenum">
              <a:rPr lang="en-US" smtClean="0"/>
              <a:t>2</a:t>
            </a:fld>
            <a:endParaRPr lang="en-US"/>
          </a:p>
        </p:txBody>
      </p:sp>
    </p:spTree>
    <p:extLst>
      <p:ext uri="{BB962C8B-B14F-4D97-AF65-F5344CB8AC3E}">
        <p14:creationId xmlns:p14="http://schemas.microsoft.com/office/powerpoint/2010/main" val="4247308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descr="A blue background with a blue circle and a blue sky&#10;&#10;Description automatically generated">
            <a:extLst>
              <a:ext uri="{FF2B5EF4-FFF2-40B4-BE49-F238E27FC236}">
                <a16:creationId xmlns:a16="http://schemas.microsoft.com/office/drawing/2014/main" id="{9387E9CA-46C4-6790-B80F-64C39E1CC4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9585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9AF5-7C5A-6834-C671-4C2BF83108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27E34E-B03B-30E6-905E-04A7639113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530B4B-9E58-F3E2-CC41-481C34573301}"/>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5" name="Footer Placeholder 4">
            <a:extLst>
              <a:ext uri="{FF2B5EF4-FFF2-40B4-BE49-F238E27FC236}">
                <a16:creationId xmlns:a16="http://schemas.microsoft.com/office/drawing/2014/main" id="{69A5F8DD-43F9-E955-EB14-0A9816CAFA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101869-D34B-CD32-06A1-173FBB870052}"/>
              </a:ext>
            </a:extLst>
          </p:cNvPr>
          <p:cNvSpPr>
            <a:spLocks noGrp="1"/>
          </p:cNvSpPr>
          <p:nvPr>
            <p:ph type="sldNum" sz="quarter" idx="12"/>
          </p:nvPr>
        </p:nvSpPr>
        <p:spPr/>
        <p:txBody>
          <a:bodyPr/>
          <a:lstStyle/>
          <a:p>
            <a:fld id="{4B5C29E9-1EB9-4B6A-8044-C8DB740266F4}" type="slidenum">
              <a:rPr lang="en-IN" smtClean="0"/>
              <a:t>‹#›</a:t>
            </a:fld>
            <a:endParaRPr lang="en-IN"/>
          </a:p>
        </p:txBody>
      </p:sp>
    </p:spTree>
    <p:extLst>
      <p:ext uri="{BB962C8B-B14F-4D97-AF65-F5344CB8AC3E}">
        <p14:creationId xmlns:p14="http://schemas.microsoft.com/office/powerpoint/2010/main" val="3259885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90F21A-3D8A-E5B0-40E1-CC3B252A37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22ABE4-EB0D-583A-1ECA-817EF18BC4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22E7E4-C437-E4A6-03C3-9719D70DD6CD}"/>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5" name="Footer Placeholder 4">
            <a:extLst>
              <a:ext uri="{FF2B5EF4-FFF2-40B4-BE49-F238E27FC236}">
                <a16:creationId xmlns:a16="http://schemas.microsoft.com/office/drawing/2014/main" id="{97A4A3CE-0FBF-4080-B01B-87C1845536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23FFC0-C0C8-A3F5-BDB9-73953C563622}"/>
              </a:ext>
            </a:extLst>
          </p:cNvPr>
          <p:cNvSpPr>
            <a:spLocks noGrp="1"/>
          </p:cNvSpPr>
          <p:nvPr>
            <p:ph type="sldNum" sz="quarter" idx="12"/>
          </p:nvPr>
        </p:nvSpPr>
        <p:spPr/>
        <p:txBody>
          <a:bodyPr/>
          <a:lstStyle/>
          <a:p>
            <a:fld id="{4B5C29E9-1EB9-4B6A-8044-C8DB740266F4}" type="slidenum">
              <a:rPr lang="en-IN" smtClean="0"/>
              <a:t>‹#›</a:t>
            </a:fld>
            <a:endParaRPr lang="en-IN"/>
          </a:p>
        </p:txBody>
      </p:sp>
    </p:spTree>
    <p:extLst>
      <p:ext uri="{BB962C8B-B14F-4D97-AF65-F5344CB8AC3E}">
        <p14:creationId xmlns:p14="http://schemas.microsoft.com/office/powerpoint/2010/main" val="1938457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6BF2334E-E8DD-488D-930C-D02CD2D08DF3}" type="datetime1">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7" name="Shape 23"/>
          <p:cNvSpPr/>
          <p:nvPr userDrawn="1"/>
        </p:nvSpPr>
        <p:spPr>
          <a:xfrm>
            <a:off x="439618" y="6364357"/>
            <a:ext cx="11412417" cy="1"/>
          </a:xfrm>
          <a:prstGeom prst="line">
            <a:avLst/>
          </a:prstGeom>
          <a:ln w="28575">
            <a:solidFill>
              <a:srgbClr val="CC0A20"/>
            </a:solidFill>
          </a:ln>
        </p:spPr>
        <p:txBody>
          <a:bodyPr lIns="42149" rIns="42149" anchor="ctr"/>
          <a:lstStyle/>
          <a:p>
            <a:endParaRPr sz="1660"/>
          </a:p>
        </p:txBody>
      </p:sp>
      <p:sp>
        <p:nvSpPr>
          <p:cNvPr id="11" name="Content Placeholder 2"/>
          <p:cNvSpPr>
            <a:spLocks noGrp="1"/>
          </p:cNvSpPr>
          <p:nvPr>
            <p:ph idx="13"/>
          </p:nvPr>
        </p:nvSpPr>
        <p:spPr>
          <a:xfrm>
            <a:off x="576743" y="1283631"/>
            <a:ext cx="10515600" cy="416755"/>
          </a:xfrm>
        </p:spPr>
        <p:txBody>
          <a:bodyPr/>
          <a:lstStyle>
            <a:lvl1pPr marL="0" indent="0">
              <a:buNone/>
              <a:defRPr i="1">
                <a:solidFill>
                  <a:srgbClr val="FF0000"/>
                </a:solidFill>
              </a:defRPr>
            </a:lvl1pPr>
          </a:lstStyle>
          <a:p>
            <a:pPr lvl="0"/>
            <a:r>
              <a:rPr lang="en-US"/>
              <a:t>Click to edit Master text styles</a:t>
            </a:r>
          </a:p>
        </p:txBody>
      </p:sp>
      <p:sp>
        <p:nvSpPr>
          <p:cNvPr id="9" name="Shape 27"/>
          <p:cNvSpPr/>
          <p:nvPr userDrawn="1"/>
        </p:nvSpPr>
        <p:spPr>
          <a:xfrm>
            <a:off x="10026198" y="6415157"/>
            <a:ext cx="1849931" cy="347788"/>
          </a:xfrm>
          <a:prstGeom prst="rect">
            <a:avLst/>
          </a:prstGeom>
          <a:ln w="12700">
            <a:miter lim="400000"/>
          </a:ln>
          <a:extLst>
            <a:ext uri="{C572A759-6A51-4108-AA02-DFA0A04FC94B}">
              <ma14:wrappingTextBoxFlag xmlns:ma14="http://schemas.microsoft.com/office/mac/drawingml/2011/main" xmlns="" val="1"/>
            </a:ext>
          </a:extLst>
        </p:spPr>
        <p:txBody>
          <a:bodyPr lIns="42149" rIns="42149">
            <a:spAutoFit/>
          </a:bodyPr>
          <a:lstStyle>
            <a:lvl1pPr>
              <a:defRPr>
                <a:solidFill>
                  <a:srgbClr val="404040"/>
                </a:solidFill>
                <a:latin typeface="Copperplate Gothic Bold"/>
                <a:ea typeface="Copperplate Gothic Bold"/>
                <a:cs typeface="Copperplate Gothic Bold"/>
                <a:sym typeface="Copperplate Gothic Bold"/>
              </a:defRPr>
            </a:lvl1pPr>
          </a:lstStyle>
          <a:p>
            <a:r>
              <a:rPr sz="1660" dirty="0"/>
              <a:t>TATA TRUSTS</a:t>
            </a:r>
          </a:p>
        </p:txBody>
      </p:sp>
      <p:sp>
        <p:nvSpPr>
          <p:cNvPr id="12" name="Slide Number Placeholder 5"/>
          <p:cNvSpPr>
            <a:spLocks noGrp="1"/>
          </p:cNvSpPr>
          <p:nvPr>
            <p:ph type="sldNum" sz="quarter" idx="12"/>
          </p:nvPr>
        </p:nvSpPr>
        <p:spPr>
          <a:xfrm>
            <a:off x="11784496" y="6538913"/>
            <a:ext cx="407504" cy="365125"/>
          </a:xfrm>
          <a:prstGeom prst="rect">
            <a:avLst/>
          </a:prstGeom>
        </p:spPr>
        <p:txBody>
          <a:bodyPr/>
          <a:lstStyle>
            <a:lvl1pPr>
              <a:defRPr sz="1014"/>
            </a:lvl1pPr>
          </a:lstStyle>
          <a:p>
            <a:fld id="{AA167C96-658D-45FC-8525-520D26705EEC}" type="slidenum">
              <a:rPr lang="en-US" smtClean="0"/>
              <a:pPr/>
              <a:t>‹#›</a:t>
            </a:fld>
            <a:endParaRPr lang="en-US" dirty="0"/>
          </a:p>
        </p:txBody>
      </p:sp>
    </p:spTree>
    <p:extLst>
      <p:ext uri="{BB962C8B-B14F-4D97-AF65-F5344CB8AC3E}">
        <p14:creationId xmlns:p14="http://schemas.microsoft.com/office/powerpoint/2010/main" val="2380880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42B0E6-293A-2C98-A641-D266019039B1}"/>
              </a:ext>
            </a:extLst>
          </p:cNvPr>
          <p:cNvSpPr/>
          <p:nvPr userDrawn="1"/>
        </p:nvSpPr>
        <p:spPr>
          <a:xfrm>
            <a:off x="0" y="0"/>
            <a:ext cx="12192000" cy="6858000"/>
          </a:xfrm>
          <a:prstGeom prst="rect">
            <a:avLst/>
          </a:prstGeom>
          <a:gradFill>
            <a:gsLst>
              <a:gs pos="0">
                <a:srgbClr val="002A66"/>
              </a:gs>
              <a:gs pos="100000">
                <a:srgbClr val="00B1E7"/>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037C55FB-41CF-DB70-8316-3950E2E4182A}"/>
              </a:ext>
            </a:extLst>
          </p:cNvPr>
          <p:cNvSpPr/>
          <p:nvPr userDrawn="1"/>
        </p:nvSpPr>
        <p:spPr>
          <a:xfrm>
            <a:off x="8304897" y="-1374104"/>
            <a:ext cx="4928727" cy="4928727"/>
          </a:xfrm>
          <a:prstGeom prst="ellipse">
            <a:avLst/>
          </a:prstGeom>
          <a:solidFill>
            <a:schemeClr val="bg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BC11E8C-F261-EA0C-FF54-EDB392590AEE}"/>
              </a:ext>
            </a:extLst>
          </p:cNvPr>
          <p:cNvSpPr/>
          <p:nvPr userDrawn="1"/>
        </p:nvSpPr>
        <p:spPr>
          <a:xfrm>
            <a:off x="8015530" y="-1546132"/>
            <a:ext cx="4928727" cy="4928727"/>
          </a:xfrm>
          <a:prstGeom prst="ellipse">
            <a:avLst/>
          </a:prstGeom>
          <a:solidFill>
            <a:schemeClr val="bg1">
              <a:alpha val="1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7863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4D28-EC1F-0437-D070-856DF3A186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25BA49-8F62-0AE0-3480-354840146C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7D9F08-3A5E-FA58-589A-90938F8B1368}"/>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5" name="Footer Placeholder 4">
            <a:extLst>
              <a:ext uri="{FF2B5EF4-FFF2-40B4-BE49-F238E27FC236}">
                <a16:creationId xmlns:a16="http://schemas.microsoft.com/office/drawing/2014/main" id="{5DC22033-2FA0-598A-73A2-9798CF160B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CDCA2B-BF49-3E62-26EE-7CA164BEB058}"/>
              </a:ext>
            </a:extLst>
          </p:cNvPr>
          <p:cNvSpPr>
            <a:spLocks noGrp="1"/>
          </p:cNvSpPr>
          <p:nvPr>
            <p:ph type="sldNum" sz="quarter" idx="12"/>
          </p:nvPr>
        </p:nvSpPr>
        <p:spPr/>
        <p:txBody>
          <a:bodyPr/>
          <a:lstStyle/>
          <a:p>
            <a:fld id="{4B5C29E9-1EB9-4B6A-8044-C8DB740266F4}" type="slidenum">
              <a:rPr lang="en-IN" smtClean="0"/>
              <a:t>‹#›</a:t>
            </a:fld>
            <a:endParaRPr lang="en-IN"/>
          </a:p>
        </p:txBody>
      </p:sp>
      <p:sp>
        <p:nvSpPr>
          <p:cNvPr id="7" name="Rectangle 6">
            <a:extLst>
              <a:ext uri="{FF2B5EF4-FFF2-40B4-BE49-F238E27FC236}">
                <a16:creationId xmlns:a16="http://schemas.microsoft.com/office/drawing/2014/main" id="{C49F8A73-95A3-048E-2729-8428DF509107}"/>
              </a:ext>
            </a:extLst>
          </p:cNvPr>
          <p:cNvSpPr/>
          <p:nvPr userDrawn="1"/>
        </p:nvSpPr>
        <p:spPr>
          <a:xfrm>
            <a:off x="0" y="0"/>
            <a:ext cx="12192000" cy="6858000"/>
          </a:xfrm>
          <a:prstGeom prst="rect">
            <a:avLst/>
          </a:prstGeom>
          <a:gradFill>
            <a:gsLst>
              <a:gs pos="0">
                <a:srgbClr val="002A66"/>
              </a:gs>
              <a:gs pos="100000">
                <a:srgbClr val="00B1E7"/>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948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EB6CB-26FA-82B4-A4B7-A2A557EB28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990FDF-CE25-1DF1-6BA7-200B4467D5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4B0542-5807-E85C-4463-F9FC264F10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8909DD-7E4D-155C-255F-237541F63F1F}"/>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6" name="Footer Placeholder 5">
            <a:extLst>
              <a:ext uri="{FF2B5EF4-FFF2-40B4-BE49-F238E27FC236}">
                <a16:creationId xmlns:a16="http://schemas.microsoft.com/office/drawing/2014/main" id="{300A76AE-6C86-40C2-0C92-C5544BED91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5088CF-5832-D12E-76AC-AF30C880B84D}"/>
              </a:ext>
            </a:extLst>
          </p:cNvPr>
          <p:cNvSpPr>
            <a:spLocks noGrp="1"/>
          </p:cNvSpPr>
          <p:nvPr>
            <p:ph type="sldNum" sz="quarter" idx="12"/>
          </p:nvPr>
        </p:nvSpPr>
        <p:spPr/>
        <p:txBody>
          <a:bodyPr/>
          <a:lstStyle/>
          <a:p>
            <a:fld id="{4B5C29E9-1EB9-4B6A-8044-C8DB740266F4}" type="slidenum">
              <a:rPr lang="en-IN" smtClean="0"/>
              <a:t>‹#›</a:t>
            </a:fld>
            <a:endParaRPr lang="en-IN"/>
          </a:p>
        </p:txBody>
      </p:sp>
    </p:spTree>
    <p:extLst>
      <p:ext uri="{BB962C8B-B14F-4D97-AF65-F5344CB8AC3E}">
        <p14:creationId xmlns:p14="http://schemas.microsoft.com/office/powerpoint/2010/main" val="2230555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6607-E566-CF33-8220-E87C341F60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7B4376-09C1-4F0A-1419-C772D82F5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7E136-BD16-AB10-1633-E133572B2F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D7A085E-6DCB-9B6E-EDA0-46B310B40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BD3E17-B76B-7238-30DD-86DAAE477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9AC125-D009-4E65-814F-4CFAE941C3A9}"/>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8" name="Footer Placeholder 7">
            <a:extLst>
              <a:ext uri="{FF2B5EF4-FFF2-40B4-BE49-F238E27FC236}">
                <a16:creationId xmlns:a16="http://schemas.microsoft.com/office/drawing/2014/main" id="{A90AC827-364B-0CC8-7116-1A50DF7BABF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1602C0-9ABD-497D-34DC-CD084708FC9A}"/>
              </a:ext>
            </a:extLst>
          </p:cNvPr>
          <p:cNvSpPr>
            <a:spLocks noGrp="1"/>
          </p:cNvSpPr>
          <p:nvPr>
            <p:ph type="sldNum" sz="quarter" idx="12"/>
          </p:nvPr>
        </p:nvSpPr>
        <p:spPr/>
        <p:txBody>
          <a:bodyPr/>
          <a:lstStyle/>
          <a:p>
            <a:fld id="{4B5C29E9-1EB9-4B6A-8044-C8DB740266F4}" type="slidenum">
              <a:rPr lang="en-IN" smtClean="0"/>
              <a:t>‹#›</a:t>
            </a:fld>
            <a:endParaRPr lang="en-IN"/>
          </a:p>
        </p:txBody>
      </p:sp>
    </p:spTree>
    <p:extLst>
      <p:ext uri="{BB962C8B-B14F-4D97-AF65-F5344CB8AC3E}">
        <p14:creationId xmlns:p14="http://schemas.microsoft.com/office/powerpoint/2010/main" val="404317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33FF2-F26E-7BAB-7016-AC8113C3AC9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56E03A-86DE-52E2-19AC-BDF5A65C2358}"/>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4" name="Footer Placeholder 3">
            <a:extLst>
              <a:ext uri="{FF2B5EF4-FFF2-40B4-BE49-F238E27FC236}">
                <a16:creationId xmlns:a16="http://schemas.microsoft.com/office/drawing/2014/main" id="{204A686D-5622-8C5D-19EA-71EAF26585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9139A8-61C5-C53A-B7F4-634A8F0DA636}"/>
              </a:ext>
            </a:extLst>
          </p:cNvPr>
          <p:cNvSpPr>
            <a:spLocks noGrp="1"/>
          </p:cNvSpPr>
          <p:nvPr>
            <p:ph type="sldNum" sz="quarter" idx="12"/>
          </p:nvPr>
        </p:nvSpPr>
        <p:spPr/>
        <p:txBody>
          <a:bodyPr/>
          <a:lstStyle/>
          <a:p>
            <a:fld id="{4B5C29E9-1EB9-4B6A-8044-C8DB740266F4}" type="slidenum">
              <a:rPr lang="en-IN" smtClean="0"/>
              <a:t>‹#›</a:t>
            </a:fld>
            <a:endParaRPr lang="en-IN"/>
          </a:p>
        </p:txBody>
      </p:sp>
      <p:sp>
        <p:nvSpPr>
          <p:cNvPr id="6" name="Rectangle 5">
            <a:extLst>
              <a:ext uri="{FF2B5EF4-FFF2-40B4-BE49-F238E27FC236}">
                <a16:creationId xmlns:a16="http://schemas.microsoft.com/office/drawing/2014/main" id="{0D749CC4-A568-3B95-102D-E5AB69854A4C}"/>
              </a:ext>
            </a:extLst>
          </p:cNvPr>
          <p:cNvSpPr/>
          <p:nvPr userDrawn="1"/>
        </p:nvSpPr>
        <p:spPr>
          <a:xfrm>
            <a:off x="0" y="0"/>
            <a:ext cx="12191999" cy="6857999"/>
          </a:xfrm>
          <a:prstGeom prst="rect">
            <a:avLst/>
          </a:prstGeom>
          <a:solidFill>
            <a:srgbClr val="E6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5958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 green screen with a green background&#10;&#10;Description automatically generated">
            <a:extLst>
              <a:ext uri="{FF2B5EF4-FFF2-40B4-BE49-F238E27FC236}">
                <a16:creationId xmlns:a16="http://schemas.microsoft.com/office/drawing/2014/main" id="{B1630696-6648-3B22-856A-1C7BC0D42B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0687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588BA-3F5B-F9DD-EE48-F37B39DBCE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AAB4DB-B72C-1685-206A-3B54269148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EE95B72-EA29-31D8-D68D-71C636C23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7D30C-C0C7-1DFC-65BD-41ED690A9B21}"/>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6" name="Footer Placeholder 5">
            <a:extLst>
              <a:ext uri="{FF2B5EF4-FFF2-40B4-BE49-F238E27FC236}">
                <a16:creationId xmlns:a16="http://schemas.microsoft.com/office/drawing/2014/main" id="{44879444-B42A-145D-7291-22899554B0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1C1F7D-B101-2723-73FF-4A99F5A09B5E}"/>
              </a:ext>
            </a:extLst>
          </p:cNvPr>
          <p:cNvSpPr>
            <a:spLocks noGrp="1"/>
          </p:cNvSpPr>
          <p:nvPr>
            <p:ph type="sldNum" sz="quarter" idx="12"/>
          </p:nvPr>
        </p:nvSpPr>
        <p:spPr/>
        <p:txBody>
          <a:bodyPr/>
          <a:lstStyle/>
          <a:p>
            <a:fld id="{4B5C29E9-1EB9-4B6A-8044-C8DB740266F4}" type="slidenum">
              <a:rPr lang="en-IN" smtClean="0"/>
              <a:t>‹#›</a:t>
            </a:fld>
            <a:endParaRPr lang="en-IN"/>
          </a:p>
        </p:txBody>
      </p:sp>
    </p:spTree>
    <p:extLst>
      <p:ext uri="{BB962C8B-B14F-4D97-AF65-F5344CB8AC3E}">
        <p14:creationId xmlns:p14="http://schemas.microsoft.com/office/powerpoint/2010/main" val="3818996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9110-D820-9508-E19A-F30D6C8968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1AB62E-2AF6-F314-81F8-9D56B7DB0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D60538-030F-83AC-B786-06027AD34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F3F560-3E41-DF72-A9CE-3FC90A1D8B8B}"/>
              </a:ext>
            </a:extLst>
          </p:cNvPr>
          <p:cNvSpPr>
            <a:spLocks noGrp="1"/>
          </p:cNvSpPr>
          <p:nvPr>
            <p:ph type="dt" sz="half" idx="10"/>
          </p:nvPr>
        </p:nvSpPr>
        <p:spPr/>
        <p:txBody>
          <a:bodyPr/>
          <a:lstStyle/>
          <a:p>
            <a:fld id="{D6099061-78A0-4E31-BD44-6B9742161119}" type="datetimeFigureOut">
              <a:rPr lang="en-IN" smtClean="0"/>
              <a:t>14-11-2023</a:t>
            </a:fld>
            <a:endParaRPr lang="en-IN"/>
          </a:p>
        </p:txBody>
      </p:sp>
      <p:sp>
        <p:nvSpPr>
          <p:cNvPr id="6" name="Footer Placeholder 5">
            <a:extLst>
              <a:ext uri="{FF2B5EF4-FFF2-40B4-BE49-F238E27FC236}">
                <a16:creationId xmlns:a16="http://schemas.microsoft.com/office/drawing/2014/main" id="{0C0E931E-015B-15DA-4727-EF012534E4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F8BDB2-99E9-B5F8-4B07-3ECFE75D12B7}"/>
              </a:ext>
            </a:extLst>
          </p:cNvPr>
          <p:cNvSpPr>
            <a:spLocks noGrp="1"/>
          </p:cNvSpPr>
          <p:nvPr>
            <p:ph type="sldNum" sz="quarter" idx="12"/>
          </p:nvPr>
        </p:nvSpPr>
        <p:spPr/>
        <p:txBody>
          <a:bodyPr/>
          <a:lstStyle/>
          <a:p>
            <a:fld id="{4B5C29E9-1EB9-4B6A-8044-C8DB740266F4}" type="slidenum">
              <a:rPr lang="en-IN" smtClean="0"/>
              <a:t>‹#›</a:t>
            </a:fld>
            <a:endParaRPr lang="en-IN"/>
          </a:p>
        </p:txBody>
      </p:sp>
    </p:spTree>
    <p:extLst>
      <p:ext uri="{BB962C8B-B14F-4D97-AF65-F5344CB8AC3E}">
        <p14:creationId xmlns:p14="http://schemas.microsoft.com/office/powerpoint/2010/main" val="999620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E3F79D-FDF9-F149-154E-52AFACD0F6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E01026-723F-B638-C09B-D9505EFCE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A1FA61-9C0A-56D1-E850-3FFC2DBA7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99061-78A0-4E31-BD44-6B9742161119}" type="datetimeFigureOut">
              <a:rPr lang="en-IN" smtClean="0"/>
              <a:t>14-11-2023</a:t>
            </a:fld>
            <a:endParaRPr lang="en-IN"/>
          </a:p>
        </p:txBody>
      </p:sp>
      <p:sp>
        <p:nvSpPr>
          <p:cNvPr id="5" name="Footer Placeholder 4">
            <a:extLst>
              <a:ext uri="{FF2B5EF4-FFF2-40B4-BE49-F238E27FC236}">
                <a16:creationId xmlns:a16="http://schemas.microsoft.com/office/drawing/2014/main" id="{84802C01-9D3E-70B9-EAB5-821EE03C7E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76C9B96-154C-8727-6340-60CA5054A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5C29E9-1EB9-4B6A-8044-C8DB740266F4}" type="slidenum">
              <a:rPr lang="en-IN" smtClean="0"/>
              <a:t>‹#›</a:t>
            </a:fld>
            <a:endParaRPr lang="en-IN"/>
          </a:p>
        </p:txBody>
      </p:sp>
    </p:spTree>
    <p:extLst>
      <p:ext uri="{BB962C8B-B14F-4D97-AF65-F5344CB8AC3E}">
        <p14:creationId xmlns:p14="http://schemas.microsoft.com/office/powerpoint/2010/main" val="263249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49;p38">
            <a:extLst>
              <a:ext uri="{FF2B5EF4-FFF2-40B4-BE49-F238E27FC236}">
                <a16:creationId xmlns:a16="http://schemas.microsoft.com/office/drawing/2014/main" id="{F5B63E2A-95BD-B487-6DA5-19C261FB2149}"/>
              </a:ext>
            </a:extLst>
          </p:cNvPr>
          <p:cNvSpPr txBox="1">
            <a:spLocks/>
          </p:cNvSpPr>
          <p:nvPr/>
        </p:nvSpPr>
        <p:spPr>
          <a:xfrm>
            <a:off x="597461" y="1247275"/>
            <a:ext cx="6242853" cy="1239162"/>
          </a:xfrm>
          <a:prstGeom prst="rect">
            <a:avLst/>
          </a:prstGeom>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buClr>
                <a:schemeClr val="dk1"/>
              </a:buClr>
              <a:buSzPts val="1100"/>
            </a:pPr>
            <a:r>
              <a:rPr lang="en-US" sz="4000" spc="300" dirty="0">
                <a:solidFill>
                  <a:schemeClr val="bg1"/>
                </a:solidFill>
              </a:rPr>
              <a:t>Mission Pulses </a:t>
            </a:r>
          </a:p>
          <a:p>
            <a:pPr>
              <a:lnSpc>
                <a:spcPct val="80000"/>
              </a:lnSpc>
              <a:buClr>
                <a:schemeClr val="dk1"/>
              </a:buClr>
              <a:buSzPts val="1100"/>
            </a:pPr>
            <a:r>
              <a:rPr lang="en-US" sz="4000" spc="300" dirty="0">
                <a:solidFill>
                  <a:schemeClr val="bg1"/>
                </a:solidFill>
              </a:rPr>
              <a:t>Program in Uttarakhand</a:t>
            </a:r>
            <a:endParaRPr lang="en-US" sz="5400" b="1" spc="300" dirty="0">
              <a:solidFill>
                <a:schemeClr val="bg1"/>
              </a:solidFill>
            </a:endParaRPr>
          </a:p>
        </p:txBody>
      </p:sp>
      <p:sp>
        <p:nvSpPr>
          <p:cNvPr id="7" name="Google Shape;349;p38">
            <a:extLst>
              <a:ext uri="{FF2B5EF4-FFF2-40B4-BE49-F238E27FC236}">
                <a16:creationId xmlns:a16="http://schemas.microsoft.com/office/drawing/2014/main" id="{4110409E-0940-2022-910E-930D47288EA5}"/>
              </a:ext>
            </a:extLst>
          </p:cNvPr>
          <p:cNvSpPr txBox="1">
            <a:spLocks/>
          </p:cNvSpPr>
          <p:nvPr/>
        </p:nvSpPr>
        <p:spPr>
          <a:xfrm>
            <a:off x="597462" y="2937056"/>
            <a:ext cx="6242852" cy="687763"/>
          </a:xfrm>
          <a:prstGeom prst="rect">
            <a:avLst/>
          </a:prstGeom>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dk1"/>
              </a:buClr>
              <a:buSzPts val="1100"/>
            </a:pPr>
            <a:r>
              <a:rPr lang="en-US" sz="3600" b="1" dirty="0">
                <a:solidFill>
                  <a:schemeClr val="bg1"/>
                </a:solidFill>
                <a:latin typeface="Arial" panose="020B0604020202020204" pitchFamily="34" charset="0"/>
                <a:cs typeface="Arial" panose="020B0604020202020204" pitchFamily="34" charset="0"/>
              </a:rPr>
              <a:t>ENDLINE EVALUATION </a:t>
            </a:r>
          </a:p>
          <a:p>
            <a:pPr>
              <a:buClr>
                <a:schemeClr val="dk1"/>
              </a:buClr>
              <a:buSzPts val="1100"/>
            </a:pPr>
            <a:r>
              <a:rPr lang="en-US" sz="3600" b="1" dirty="0">
                <a:solidFill>
                  <a:schemeClr val="bg1"/>
                </a:solidFill>
                <a:latin typeface="Arial" panose="020B0604020202020204" pitchFamily="34" charset="0"/>
                <a:cs typeface="Arial" panose="020B0604020202020204" pitchFamily="34" charset="0"/>
              </a:rPr>
              <a:t>Executive Summary</a:t>
            </a:r>
          </a:p>
        </p:txBody>
      </p:sp>
      <p:pic>
        <p:nvPicPr>
          <p:cNvPr id="18" name="Picture 17">
            <a:extLst>
              <a:ext uri="{FF2B5EF4-FFF2-40B4-BE49-F238E27FC236}">
                <a16:creationId xmlns:a16="http://schemas.microsoft.com/office/drawing/2014/main" id="{B9DE4CE6-FE7F-42CA-83D2-0EA45AD58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21"/>
            <a:ext cx="2708080" cy="459627"/>
          </a:xfrm>
          <a:prstGeom prst="rect">
            <a:avLst/>
          </a:prstGeom>
        </p:spPr>
      </p:pic>
      <p:pic>
        <p:nvPicPr>
          <p:cNvPr id="19" name="Picture 18">
            <a:extLst>
              <a:ext uri="{FF2B5EF4-FFF2-40B4-BE49-F238E27FC236}">
                <a16:creationId xmlns:a16="http://schemas.microsoft.com/office/drawing/2014/main" id="{C114C625-2081-4C01-A559-39818EE76A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9069" y="63376"/>
            <a:ext cx="589876" cy="438269"/>
          </a:xfrm>
          <a:prstGeom prst="rect">
            <a:avLst/>
          </a:prstGeom>
        </p:spPr>
      </p:pic>
      <p:sp>
        <p:nvSpPr>
          <p:cNvPr id="2" name="TextBox 1">
            <a:extLst>
              <a:ext uri="{FF2B5EF4-FFF2-40B4-BE49-F238E27FC236}">
                <a16:creationId xmlns:a16="http://schemas.microsoft.com/office/drawing/2014/main" id="{8856D23B-A57E-4C89-BC56-6F92B87317FE}"/>
              </a:ext>
            </a:extLst>
          </p:cNvPr>
          <p:cNvSpPr txBox="1"/>
          <p:nvPr/>
        </p:nvSpPr>
        <p:spPr>
          <a:xfrm>
            <a:off x="3379933" y="53102"/>
            <a:ext cx="2923886" cy="461665"/>
          </a:xfrm>
          <a:prstGeom prst="rect">
            <a:avLst/>
          </a:prstGeom>
          <a:solidFill>
            <a:schemeClr val="bg1"/>
          </a:solidFill>
        </p:spPr>
        <p:txBody>
          <a:bodyPr wrap="square" rtlCol="0">
            <a:spAutoFit/>
          </a:bodyPr>
          <a:lstStyle/>
          <a:p>
            <a:r>
              <a:rPr lang="en-US" sz="2400" b="1" dirty="0"/>
              <a:t>Agriculture Initiative </a:t>
            </a:r>
            <a:endParaRPr lang="en-IN" sz="2400" b="1" dirty="0"/>
          </a:p>
        </p:txBody>
      </p:sp>
      <p:sp>
        <p:nvSpPr>
          <p:cNvPr id="4" name="TextBox 3">
            <a:extLst>
              <a:ext uri="{FF2B5EF4-FFF2-40B4-BE49-F238E27FC236}">
                <a16:creationId xmlns:a16="http://schemas.microsoft.com/office/drawing/2014/main" id="{B1DFFA9B-D41C-4703-8556-2EE78BCAD2E6}"/>
              </a:ext>
            </a:extLst>
          </p:cNvPr>
          <p:cNvSpPr txBox="1"/>
          <p:nvPr/>
        </p:nvSpPr>
        <p:spPr>
          <a:xfrm>
            <a:off x="9589862" y="6027760"/>
            <a:ext cx="2602138" cy="369332"/>
          </a:xfrm>
          <a:prstGeom prst="rect">
            <a:avLst/>
          </a:prstGeom>
          <a:solidFill>
            <a:schemeClr val="accent2"/>
          </a:solidFill>
        </p:spPr>
        <p:txBody>
          <a:bodyPr wrap="square" rtlCol="0">
            <a:spAutoFit/>
          </a:bodyPr>
          <a:lstStyle/>
          <a:p>
            <a:pPr algn="ctr"/>
            <a:r>
              <a:rPr lang="en-US" dirty="0" err="1">
                <a:solidFill>
                  <a:schemeClr val="accent1">
                    <a:lumMod val="50000"/>
                  </a:schemeClr>
                </a:solidFill>
              </a:rPr>
              <a:t>Perid</a:t>
            </a:r>
            <a:r>
              <a:rPr lang="en-US" dirty="0">
                <a:solidFill>
                  <a:schemeClr val="accent1">
                    <a:lumMod val="50000"/>
                  </a:schemeClr>
                </a:solidFill>
              </a:rPr>
              <a:t>: Feb- June, 2023</a:t>
            </a:r>
            <a:endParaRPr lang="en-IN" dirty="0">
              <a:solidFill>
                <a:schemeClr val="accent1">
                  <a:lumMod val="50000"/>
                </a:schemeClr>
              </a:solidFill>
            </a:endParaRPr>
          </a:p>
        </p:txBody>
      </p:sp>
      <p:sp>
        <p:nvSpPr>
          <p:cNvPr id="10" name="TextBox 9">
            <a:extLst>
              <a:ext uri="{FF2B5EF4-FFF2-40B4-BE49-F238E27FC236}">
                <a16:creationId xmlns:a16="http://schemas.microsoft.com/office/drawing/2014/main" id="{CBC7ED40-9CEE-424D-9CCF-03371EC4E6F1}"/>
              </a:ext>
            </a:extLst>
          </p:cNvPr>
          <p:cNvSpPr txBox="1"/>
          <p:nvPr/>
        </p:nvSpPr>
        <p:spPr>
          <a:xfrm>
            <a:off x="9589862" y="6027760"/>
            <a:ext cx="2602138" cy="646331"/>
          </a:xfrm>
          <a:prstGeom prst="rect">
            <a:avLst/>
          </a:prstGeom>
          <a:solidFill>
            <a:schemeClr val="accent2"/>
          </a:solidFill>
        </p:spPr>
        <p:txBody>
          <a:bodyPr wrap="square" rtlCol="0">
            <a:spAutoFit/>
          </a:bodyPr>
          <a:lstStyle/>
          <a:p>
            <a:pPr algn="ctr"/>
            <a:r>
              <a:rPr lang="en-US" b="1" dirty="0">
                <a:solidFill>
                  <a:schemeClr val="accent1">
                    <a:lumMod val="50000"/>
                  </a:schemeClr>
                </a:solidFill>
              </a:rPr>
              <a:t>Assessment Period: </a:t>
            </a:r>
          </a:p>
          <a:p>
            <a:pPr algn="ctr"/>
            <a:r>
              <a:rPr lang="en-US" dirty="0">
                <a:solidFill>
                  <a:schemeClr val="accent1">
                    <a:lumMod val="50000"/>
                  </a:schemeClr>
                </a:solidFill>
              </a:rPr>
              <a:t>Feb- Dec, 2023</a:t>
            </a:r>
            <a:endParaRPr lang="en-IN" dirty="0">
              <a:solidFill>
                <a:schemeClr val="accent1">
                  <a:lumMod val="50000"/>
                </a:schemeClr>
              </a:solidFill>
            </a:endParaRPr>
          </a:p>
        </p:txBody>
      </p:sp>
    </p:spTree>
    <p:extLst>
      <p:ext uri="{BB962C8B-B14F-4D97-AF65-F5344CB8AC3E}">
        <p14:creationId xmlns:p14="http://schemas.microsoft.com/office/powerpoint/2010/main" val="199006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55723" y="32197"/>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2800" b="1" dirty="0">
                <a:solidFill>
                  <a:srgbClr val="002A66"/>
                </a:solidFill>
                <a:latin typeface="Arial" panose="020B0604020202020204" pitchFamily="34" charset="0"/>
                <a:cs typeface="Arial" panose="020B0604020202020204" pitchFamily="34" charset="0"/>
              </a:rPr>
              <a:t>Productivity Enhancement – Vegetables</a:t>
            </a:r>
          </a:p>
        </p:txBody>
      </p:sp>
      <p:graphicFrame>
        <p:nvGraphicFramePr>
          <p:cNvPr id="2" name="Table 1">
            <a:extLst>
              <a:ext uri="{FF2B5EF4-FFF2-40B4-BE49-F238E27FC236}">
                <a16:creationId xmlns:a16="http://schemas.microsoft.com/office/drawing/2014/main" id="{9BDB14A6-E37C-BC82-42FA-B688867EA64E}"/>
              </a:ext>
            </a:extLst>
          </p:cNvPr>
          <p:cNvGraphicFramePr>
            <a:graphicFrameLocks noGrp="1"/>
          </p:cNvGraphicFramePr>
          <p:nvPr>
            <p:extLst>
              <p:ext uri="{D42A27DB-BD31-4B8C-83A1-F6EECF244321}">
                <p14:modId xmlns:p14="http://schemas.microsoft.com/office/powerpoint/2010/main" val="448568873"/>
              </p:ext>
            </p:extLst>
          </p:nvPr>
        </p:nvGraphicFramePr>
        <p:xfrm>
          <a:off x="738378" y="926798"/>
          <a:ext cx="10862464" cy="2866172"/>
        </p:xfrm>
        <a:graphic>
          <a:graphicData uri="http://schemas.openxmlformats.org/drawingml/2006/table">
            <a:tbl>
              <a:tblPr firstRow="1" firstCol="1" bandRow="1">
                <a:tableStyleId>{5940675A-B579-460E-94D1-54222C63F5DA}</a:tableStyleId>
              </a:tblPr>
              <a:tblGrid>
                <a:gridCol w="2588482">
                  <a:extLst>
                    <a:ext uri="{9D8B030D-6E8A-4147-A177-3AD203B41FA5}">
                      <a16:colId xmlns:a16="http://schemas.microsoft.com/office/drawing/2014/main" val="3850517276"/>
                    </a:ext>
                  </a:extLst>
                </a:gridCol>
                <a:gridCol w="1378997">
                  <a:extLst>
                    <a:ext uri="{9D8B030D-6E8A-4147-A177-3AD203B41FA5}">
                      <a16:colId xmlns:a16="http://schemas.microsoft.com/office/drawing/2014/main" val="578531473"/>
                    </a:ext>
                  </a:extLst>
                </a:gridCol>
                <a:gridCol w="1378997">
                  <a:extLst>
                    <a:ext uri="{9D8B030D-6E8A-4147-A177-3AD203B41FA5}">
                      <a16:colId xmlns:a16="http://schemas.microsoft.com/office/drawing/2014/main" val="911355952"/>
                    </a:ext>
                  </a:extLst>
                </a:gridCol>
                <a:gridCol w="1378997">
                  <a:extLst>
                    <a:ext uri="{9D8B030D-6E8A-4147-A177-3AD203B41FA5}">
                      <a16:colId xmlns:a16="http://schemas.microsoft.com/office/drawing/2014/main" val="3862973048"/>
                    </a:ext>
                  </a:extLst>
                </a:gridCol>
                <a:gridCol w="1378997">
                  <a:extLst>
                    <a:ext uri="{9D8B030D-6E8A-4147-A177-3AD203B41FA5}">
                      <a16:colId xmlns:a16="http://schemas.microsoft.com/office/drawing/2014/main" val="2706391284"/>
                    </a:ext>
                  </a:extLst>
                </a:gridCol>
                <a:gridCol w="1378997">
                  <a:extLst>
                    <a:ext uri="{9D8B030D-6E8A-4147-A177-3AD203B41FA5}">
                      <a16:colId xmlns:a16="http://schemas.microsoft.com/office/drawing/2014/main" val="1526409467"/>
                    </a:ext>
                  </a:extLst>
                </a:gridCol>
                <a:gridCol w="1378997">
                  <a:extLst>
                    <a:ext uri="{9D8B030D-6E8A-4147-A177-3AD203B41FA5}">
                      <a16:colId xmlns:a16="http://schemas.microsoft.com/office/drawing/2014/main" val="1224636996"/>
                    </a:ext>
                  </a:extLst>
                </a:gridCol>
              </a:tblGrid>
              <a:tr h="436409">
                <a:tc rowSpan="2">
                  <a:txBody>
                    <a:bodyPr/>
                    <a:lstStyle/>
                    <a:p>
                      <a:pPr algn="ctr">
                        <a:lnSpc>
                          <a:spcPct val="110000"/>
                        </a:lnSpc>
                        <a:spcAft>
                          <a:spcPts val="800"/>
                        </a:spcAft>
                      </a:pPr>
                      <a:r>
                        <a:rPr lang="en-US" sz="1600" b="1" kern="0">
                          <a:solidFill>
                            <a:srgbClr val="FFFFFF"/>
                          </a:solidFill>
                          <a:effectLst/>
                          <a:latin typeface="Arial" panose="020B0604020202020204" pitchFamily="34" charset="0"/>
                          <a:cs typeface="Arial" panose="020B0604020202020204" pitchFamily="34" charset="0"/>
                        </a:rPr>
                        <a:t>Vegetables &gt;&gt;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cs typeface="Arial" panose="020B0604020202020204" pitchFamily="34" charset="0"/>
                        </a:rPr>
                        <a:t>Onion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a:solidFill>
                            <a:srgbClr val="FFFFFF"/>
                          </a:solidFill>
                          <a:effectLst/>
                          <a:latin typeface="Arial" panose="020B0604020202020204" pitchFamily="34" charset="0"/>
                          <a:cs typeface="Arial" panose="020B0604020202020204" pitchFamily="34" charset="0"/>
                        </a:rPr>
                        <a:t>Potato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cs typeface="Arial" panose="020B0604020202020204" pitchFamily="34" charset="0"/>
                        </a:rPr>
                        <a:t>Peas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extLst>
                  <a:ext uri="{0D108BD9-81ED-4DB2-BD59-A6C34878D82A}">
                    <a16:rowId xmlns:a16="http://schemas.microsoft.com/office/drawing/2014/main" val="2947173572"/>
                  </a:ext>
                </a:extLst>
              </a:tr>
              <a:tr h="436409">
                <a:tc vMerge="1">
                  <a:txBody>
                    <a:bodyPr/>
                    <a:lstStyle/>
                    <a:p>
                      <a:endParaRPr lang="en-IN"/>
                    </a:p>
                  </a:txBody>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a:solidFill>
                            <a:srgbClr val="000000"/>
                          </a:solidFill>
                          <a:effectLst/>
                          <a:latin typeface="Arial" panose="020B0604020202020204" pitchFamily="34"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a:solidFill>
                            <a:srgbClr val="000000"/>
                          </a:solidFill>
                          <a:effectLst/>
                          <a:latin typeface="Arial" panose="020B0604020202020204" pitchFamily="34"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a:solidFill>
                            <a:srgbClr val="000000"/>
                          </a:solidFill>
                          <a:effectLst/>
                          <a:latin typeface="Arial" panose="020B0604020202020204" pitchFamily="34"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194083984"/>
                  </a:ext>
                </a:extLst>
              </a:tr>
              <a:tr h="560268">
                <a:tc>
                  <a:txBody>
                    <a:bodyPr/>
                    <a:lstStyle/>
                    <a:p>
                      <a:pPr>
                        <a:lnSpc>
                          <a:spcPct val="110000"/>
                        </a:lnSpc>
                        <a:spcAft>
                          <a:spcPts val="800"/>
                        </a:spcAft>
                      </a:pPr>
                      <a:r>
                        <a:rPr lang="en-IN" sz="1600" b="0" kern="0" dirty="0">
                          <a:solidFill>
                            <a:srgbClr val="000000"/>
                          </a:solidFill>
                          <a:effectLst/>
                          <a:latin typeface="Arial" panose="020B0604020202020204" pitchFamily="34" charset="0"/>
                          <a:cs typeface="Arial" panose="020B0604020202020204" pitchFamily="34" charset="0"/>
                        </a:rPr>
                        <a:t>Avg. sowing area per HH (in acre)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2.0</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cs typeface="Arial" panose="020B0604020202020204" pitchFamily="34" charset="0"/>
                        </a:rPr>
                        <a:t>2.3</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4.3</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a:solidFill>
                            <a:schemeClr val="tx1"/>
                          </a:solidFill>
                          <a:effectLst/>
                          <a:latin typeface="Arial" panose="020B0604020202020204" pitchFamily="34" charset="0"/>
                          <a:cs typeface="Arial" panose="020B0604020202020204" pitchFamily="34" charset="0"/>
                        </a:rPr>
                        <a:t>3.8</a:t>
                      </a:r>
                      <a:endParaRPr lang="en-IN" sz="16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chemeClr val="tx1"/>
                          </a:solidFill>
                          <a:effectLst/>
                          <a:latin typeface="Arial" panose="020B0604020202020204" pitchFamily="34" charset="0"/>
                          <a:cs typeface="Arial" panose="020B0604020202020204" pitchFamily="34" charset="0"/>
                        </a:rPr>
                        <a:t>5.2</a:t>
                      </a:r>
                      <a:endParaRPr lang="en-IN" sz="16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a:solidFill>
                            <a:schemeClr val="tx1"/>
                          </a:solidFill>
                          <a:effectLst/>
                          <a:latin typeface="Arial" panose="020B0604020202020204" pitchFamily="34" charset="0"/>
                          <a:cs typeface="Arial" panose="020B0604020202020204" pitchFamily="34" charset="0"/>
                        </a:rPr>
                        <a:t>5.4</a:t>
                      </a:r>
                      <a:endParaRPr lang="en-IN" sz="16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285715298"/>
                  </a:ext>
                </a:extLst>
              </a:tr>
              <a:tr h="436409">
                <a:tc>
                  <a:txBody>
                    <a:bodyPr/>
                    <a:lstStyle/>
                    <a:p>
                      <a:pPr>
                        <a:lnSpc>
                          <a:spcPct val="110000"/>
                        </a:lnSpc>
                        <a:spcAft>
                          <a:spcPts val="800"/>
                        </a:spcAft>
                      </a:pPr>
                      <a:r>
                        <a:rPr lang="en-IN" sz="1600" b="0" kern="0" dirty="0">
                          <a:solidFill>
                            <a:srgbClr val="000000"/>
                          </a:solidFill>
                          <a:effectLst/>
                          <a:latin typeface="Arial" panose="020B0604020202020204" pitchFamily="34" charset="0"/>
                          <a:cs typeface="Arial" panose="020B0604020202020204" pitchFamily="34" charset="0"/>
                        </a:rPr>
                        <a:t>Yield (per acre) </a:t>
                      </a:r>
                      <a:r>
                        <a:rPr lang="en-IN" sz="1600" b="0"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Qtl</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50.6</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cs typeface="Arial" panose="020B0604020202020204" pitchFamily="34" charset="0"/>
                        </a:rPr>
                        <a:t>82.0</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59.0</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81.0</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13.8</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cs typeface="Arial" panose="020B0604020202020204" pitchFamily="34" charset="0"/>
                        </a:rPr>
                        <a:t>21.2</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504553092"/>
                  </a:ext>
                </a:extLst>
              </a:tr>
              <a:tr h="560268">
                <a:tc>
                  <a:txBody>
                    <a:bodyPr/>
                    <a:lstStyle/>
                    <a:p>
                      <a:pPr>
                        <a:lnSpc>
                          <a:spcPct val="110000"/>
                        </a:lnSpc>
                        <a:spcAft>
                          <a:spcPts val="0"/>
                        </a:spcAft>
                      </a:pPr>
                      <a:r>
                        <a:rPr lang="en-IN" sz="1600" b="0" kern="0" dirty="0">
                          <a:solidFill>
                            <a:srgbClr val="000000"/>
                          </a:solidFill>
                          <a:effectLst/>
                          <a:latin typeface="Arial" panose="020B0604020202020204" pitchFamily="34" charset="0"/>
                          <a:cs typeface="Arial" panose="020B0604020202020204" pitchFamily="34" charset="0"/>
                        </a:rPr>
                        <a:t>Change in yield</a:t>
                      </a:r>
                      <a:endParaRPr lang="en-IN" sz="1600" b="0" kern="100" dirty="0">
                        <a:effectLst/>
                        <a:latin typeface="Arial" panose="020B0604020202020204" pitchFamily="34" charset="0"/>
                        <a:cs typeface="Arial" panose="020B0604020202020204" pitchFamily="34" charset="0"/>
                      </a:endParaRPr>
                    </a:p>
                    <a:p>
                      <a:pPr>
                        <a:lnSpc>
                          <a:spcPct val="110000"/>
                        </a:lnSpc>
                        <a:spcAft>
                          <a:spcPts val="0"/>
                        </a:spcAft>
                      </a:pPr>
                      <a:r>
                        <a:rPr lang="en-IN" sz="1600" b="0" kern="0" dirty="0">
                          <a:solidFill>
                            <a:srgbClr val="000000"/>
                          </a:solidFill>
                          <a:effectLst/>
                          <a:latin typeface="Arial" panose="020B0604020202020204" pitchFamily="34" charset="0"/>
                          <a:cs typeface="Arial" panose="020B0604020202020204" pitchFamily="34" charset="0"/>
                        </a:rPr>
                        <a:t>over bas</a:t>
                      </a:r>
                      <a:r>
                        <a:rPr lang="en-IN" sz="1600" b="0" kern="0" dirty="0">
                          <a:effectLst/>
                          <a:latin typeface="Arial" panose="020B0604020202020204" pitchFamily="34" charset="0"/>
                          <a:cs typeface="Arial" panose="020B0604020202020204" pitchFamily="34" charset="0"/>
                        </a:rPr>
                        <a:t>eline </a:t>
                      </a:r>
                      <a:r>
                        <a:rPr lang="en-US" sz="1600" b="0" kern="0" dirty="0">
                          <a:effectLst/>
                          <a:latin typeface="Arial" panose="020B0604020202020204" pitchFamily="34" charset="0"/>
                          <a:cs typeface="Arial" panose="020B0604020202020204" pitchFamily="34" charset="0"/>
                        </a:rPr>
                        <a:t>(+/-)</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cs typeface="Arial" panose="020B0604020202020204" pitchFamily="34" charset="0"/>
                        </a:rPr>
                        <a:t>+62.0%</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cs typeface="Arial" panose="020B0604020202020204" pitchFamily="34" charset="0"/>
                        </a:rPr>
                        <a: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cs typeface="Arial" panose="020B0604020202020204" pitchFamily="34" charset="0"/>
                        </a:rPr>
                        <a:t>+37.2%</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cs typeface="Arial" panose="020B0604020202020204" pitchFamily="34" charset="0"/>
                        </a:rPr>
                        <a:t>+53.6%</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1316145921"/>
                  </a:ext>
                </a:extLst>
              </a:tr>
              <a:tr h="436409">
                <a:tc>
                  <a:txBody>
                    <a:bodyPr/>
                    <a:lstStyle/>
                    <a:p>
                      <a:pPr>
                        <a:lnSpc>
                          <a:spcPct val="110000"/>
                        </a:lnSpc>
                        <a:spcAft>
                          <a:spcPts val="800"/>
                        </a:spcAft>
                      </a:pPr>
                      <a:r>
                        <a:rPr lang="en-IN" sz="1600" b="0" kern="0" dirty="0">
                          <a:solidFill>
                            <a:srgbClr val="000000"/>
                          </a:solidFill>
                          <a:effectLst/>
                          <a:latin typeface="Arial" panose="020B0604020202020204" pitchFamily="34" charset="0"/>
                          <a:cs typeface="Arial" panose="020B0604020202020204" pitchFamily="34" charset="0"/>
                        </a:rPr>
                        <a:t>Net income (per acre)</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cs typeface="Arial" panose="020B0604020202020204" pitchFamily="34" charset="0"/>
                        </a:rPr>
                        <a:t>49494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cs typeface="Arial" panose="020B0604020202020204" pitchFamily="34" charset="0"/>
                        </a:rPr>
                        <a:t>141356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cs typeface="Arial" panose="020B0604020202020204" pitchFamily="34" charset="0"/>
                        </a:rPr>
                        <a:t>37340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cs typeface="Arial" panose="020B0604020202020204" pitchFamily="34" charset="0"/>
                        </a:rPr>
                        <a:t>69802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cs typeface="Arial" panose="020B0604020202020204" pitchFamily="34" charset="0"/>
                        </a:rPr>
                        <a:t>-9096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cs typeface="Arial" panose="020B0604020202020204" pitchFamily="34" charset="0"/>
                        </a:rPr>
                        <a:t>16928</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255628656"/>
                  </a:ext>
                </a:extLst>
              </a:tr>
            </a:tbl>
          </a:graphicData>
        </a:graphic>
      </p:graphicFrame>
      <p:sp>
        <p:nvSpPr>
          <p:cNvPr id="5" name="TextBox 4">
            <a:extLst>
              <a:ext uri="{FF2B5EF4-FFF2-40B4-BE49-F238E27FC236}">
                <a16:creationId xmlns:a16="http://schemas.microsoft.com/office/drawing/2014/main" id="{C52242B3-3B9A-022E-4FA1-18C809F6E7FD}"/>
              </a:ext>
            </a:extLst>
          </p:cNvPr>
          <p:cNvSpPr txBox="1"/>
          <p:nvPr/>
        </p:nvSpPr>
        <p:spPr>
          <a:xfrm>
            <a:off x="738378" y="4352165"/>
            <a:ext cx="10510193" cy="2028248"/>
          </a:xfrm>
          <a:prstGeom prst="rect">
            <a:avLst/>
          </a:prstGeom>
          <a:noFill/>
        </p:spPr>
        <p:txBody>
          <a:bodyPr wrap="square">
            <a:spAutoFit/>
          </a:bodyPr>
          <a:lstStyle/>
          <a:p>
            <a:pPr marL="288000" lvl="0" indent="-180000">
              <a:lnSpc>
                <a:spcPct val="90000"/>
              </a:lnSpc>
              <a:spcAft>
                <a:spcPts val="600"/>
              </a:spcAft>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Productivity and income</a:t>
            </a:r>
            <a:r>
              <a:rPr lang="en-IN" sz="1600" dirty="0">
                <a:latin typeface="Arial" panose="020B0604020202020204" pitchFamily="34" charset="0"/>
                <a:cs typeface="Arial" panose="020B0604020202020204" pitchFamily="34" charset="0"/>
              </a:rPr>
              <a:t>: significantly increased for all crops, particularly onion. </a:t>
            </a:r>
          </a:p>
          <a:p>
            <a:pPr marL="288000" lvl="0" indent="-180000">
              <a:lnSpc>
                <a:spcPct val="90000"/>
              </a:lnSpc>
              <a:spcAft>
                <a:spcPts val="600"/>
              </a:spcAft>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Farmers adopted </a:t>
            </a:r>
            <a:r>
              <a:rPr lang="en-IN" sz="1600" dirty="0">
                <a:latin typeface="Arial" panose="020B0604020202020204" pitchFamily="34" charset="0"/>
                <a:cs typeface="Arial" panose="020B0604020202020204" pitchFamily="34" charset="0"/>
              </a:rPr>
              <a:t>line sowing, &amp; improved </a:t>
            </a:r>
            <a:r>
              <a:rPr lang="en-IN" sz="1600" dirty="0" err="1">
                <a:latin typeface="Arial" panose="020B0604020202020204" pitchFamily="34" charset="0"/>
                <a:cs typeface="Arial" panose="020B0604020202020204" pitchFamily="34" charset="0"/>
              </a:rPr>
              <a:t>PoPs</a:t>
            </a:r>
            <a:endParaRPr lang="en-IN" sz="1600" dirty="0">
              <a:latin typeface="Arial" panose="020B0604020202020204" pitchFamily="34" charset="0"/>
              <a:cs typeface="Arial" panose="020B0604020202020204" pitchFamily="34" charset="0"/>
            </a:endParaRPr>
          </a:p>
          <a:p>
            <a:pPr marL="288000" lvl="0" indent="-180000">
              <a:lnSpc>
                <a:spcPct val="90000"/>
              </a:lnSpc>
              <a:spcAft>
                <a:spcPts val="600"/>
              </a:spcAft>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Potatoes </a:t>
            </a:r>
            <a:r>
              <a:rPr lang="en-IN" sz="1600" dirty="0">
                <a:latin typeface="Arial" panose="020B0604020202020204" pitchFamily="34" charset="0"/>
                <a:cs typeface="Arial" panose="020B0604020202020204" pitchFamily="34" charset="0"/>
              </a:rPr>
              <a:t>grown on ridges &amp; furrows, reduced seed requirement &amp; improved drainage, which helped combat pest infestation. </a:t>
            </a:r>
          </a:p>
          <a:p>
            <a:pPr marL="288000" lvl="0" indent="-180000">
              <a:lnSpc>
                <a:spcPct val="90000"/>
              </a:lnSpc>
              <a:spcAft>
                <a:spcPts val="600"/>
              </a:spcAft>
              <a:buClr>
                <a:srgbClr val="1299B3"/>
              </a:buClr>
              <a:buSzPts val="1100"/>
              <a:buFont typeface="Arial" panose="020B0604020202020204" pitchFamily="34" charset="0"/>
              <a:buChar char="•"/>
            </a:pPr>
            <a:r>
              <a:rPr lang="en-IN" sz="1600" b="1" dirty="0" err="1">
                <a:latin typeface="Arial" panose="020B0604020202020204" pitchFamily="34" charset="0"/>
                <a:cs typeface="Arial" panose="020B0604020202020204" pitchFamily="34" charset="0"/>
              </a:rPr>
              <a:t>Polyhouse</a:t>
            </a:r>
            <a:r>
              <a:rPr lang="en-IN" sz="1600" dirty="0">
                <a:latin typeface="Arial" panose="020B0604020202020204" pitchFamily="34" charset="0"/>
                <a:cs typeface="Arial" panose="020B0604020202020204" pitchFamily="34" charset="0"/>
              </a:rPr>
              <a:t> cultivation reduced crop cycle by 20 days compared to open-field </a:t>
            </a:r>
          </a:p>
          <a:p>
            <a:pPr marL="288000" lvl="0" indent="-180000">
              <a:lnSpc>
                <a:spcPct val="90000"/>
              </a:lnSpc>
              <a:spcAft>
                <a:spcPts val="600"/>
              </a:spcAft>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Farmers through </a:t>
            </a:r>
            <a:r>
              <a:rPr lang="en-IN" sz="1600" b="1" dirty="0">
                <a:latin typeface="Arial" panose="020B0604020202020204" pitchFamily="34" charset="0"/>
                <a:cs typeface="Arial" panose="020B0604020202020204" pitchFamily="34" charset="0"/>
              </a:rPr>
              <a:t>cooperative </a:t>
            </a:r>
            <a:r>
              <a:rPr lang="en-IN" sz="1600" b="1" dirty="0" err="1">
                <a:latin typeface="Arial" panose="020B0604020202020204" pitchFamily="34" charset="0"/>
                <a:cs typeface="Arial" panose="020B0604020202020204" pitchFamily="34" charset="0"/>
              </a:rPr>
              <a:t>Himvikas</a:t>
            </a:r>
            <a:r>
              <a:rPr lang="en-IN" sz="1600" dirty="0">
                <a:latin typeface="Arial" panose="020B0604020202020204" pitchFamily="34" charset="0"/>
                <a:cs typeface="Arial" panose="020B0604020202020204" pitchFamily="34" charset="0"/>
              </a:rPr>
              <a:t>, receiving better prices than local market. </a:t>
            </a:r>
          </a:p>
          <a:p>
            <a:pPr marL="288000" lvl="0" indent="-180000">
              <a:lnSpc>
                <a:spcPct val="90000"/>
              </a:lnSpc>
              <a:spcAft>
                <a:spcPts val="600"/>
              </a:spcAft>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Farmers expressed </a:t>
            </a:r>
            <a:r>
              <a:rPr lang="en-IN" sz="1600" b="1" dirty="0">
                <a:latin typeface="Arial" panose="020B0604020202020204" pitchFamily="34" charset="0"/>
                <a:cs typeface="Arial" panose="020B0604020202020204" pitchFamily="34" charset="0"/>
              </a:rPr>
              <a:t>concerns about irrigation, extreme cold weather affecting pea crops, &amp; pest attacks</a:t>
            </a:r>
          </a:p>
        </p:txBody>
      </p:sp>
    </p:spTree>
    <p:extLst>
      <p:ext uri="{BB962C8B-B14F-4D97-AF65-F5344CB8AC3E}">
        <p14:creationId xmlns:p14="http://schemas.microsoft.com/office/powerpoint/2010/main" val="413591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03256925-5A89-4963-807F-AAC033FE0231}"/>
              </a:ext>
            </a:extLst>
          </p:cNvPr>
          <p:cNvSpPr txBox="1">
            <a:spLocks/>
          </p:cNvSpPr>
          <p:nvPr/>
        </p:nvSpPr>
        <p:spPr>
          <a:xfrm>
            <a:off x="11054" y="0"/>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latin typeface="Arial" panose="020B0604020202020204" pitchFamily="34" charset="0"/>
                <a:cs typeface="Arial" panose="020B0604020202020204" pitchFamily="34" charset="0"/>
              </a:rPr>
              <a:t>Productivity Enhancement – Aromatic Herbs</a:t>
            </a:r>
          </a:p>
        </p:txBody>
      </p:sp>
      <p:graphicFrame>
        <p:nvGraphicFramePr>
          <p:cNvPr id="4" name="Table 3">
            <a:extLst>
              <a:ext uri="{FF2B5EF4-FFF2-40B4-BE49-F238E27FC236}">
                <a16:creationId xmlns:a16="http://schemas.microsoft.com/office/drawing/2014/main" id="{D5A47299-10B7-4BCC-ADB6-C5EC66843CA4}"/>
              </a:ext>
            </a:extLst>
          </p:cNvPr>
          <p:cNvGraphicFramePr>
            <a:graphicFrameLocks noGrp="1"/>
          </p:cNvGraphicFramePr>
          <p:nvPr>
            <p:extLst>
              <p:ext uri="{D42A27DB-BD31-4B8C-83A1-F6EECF244321}">
                <p14:modId xmlns:p14="http://schemas.microsoft.com/office/powerpoint/2010/main" val="3999606301"/>
              </p:ext>
            </p:extLst>
          </p:nvPr>
        </p:nvGraphicFramePr>
        <p:xfrm>
          <a:off x="748700" y="926799"/>
          <a:ext cx="6435871" cy="2585362"/>
        </p:xfrm>
        <a:graphic>
          <a:graphicData uri="http://schemas.openxmlformats.org/drawingml/2006/table">
            <a:tbl>
              <a:tblPr>
                <a:tableStyleId>{5940675A-B579-460E-94D1-54222C63F5DA}</a:tableStyleId>
              </a:tblPr>
              <a:tblGrid>
                <a:gridCol w="3114585">
                  <a:extLst>
                    <a:ext uri="{9D8B030D-6E8A-4147-A177-3AD203B41FA5}">
                      <a16:colId xmlns:a16="http://schemas.microsoft.com/office/drawing/2014/main" val="956260148"/>
                    </a:ext>
                  </a:extLst>
                </a:gridCol>
                <a:gridCol w="1660643">
                  <a:extLst>
                    <a:ext uri="{9D8B030D-6E8A-4147-A177-3AD203B41FA5}">
                      <a16:colId xmlns:a16="http://schemas.microsoft.com/office/drawing/2014/main" val="2716385012"/>
                    </a:ext>
                  </a:extLst>
                </a:gridCol>
                <a:gridCol w="1660643">
                  <a:extLst>
                    <a:ext uri="{9D8B030D-6E8A-4147-A177-3AD203B41FA5}">
                      <a16:colId xmlns:a16="http://schemas.microsoft.com/office/drawing/2014/main" val="4052585222"/>
                    </a:ext>
                  </a:extLst>
                </a:gridCol>
              </a:tblGrid>
              <a:tr h="398566">
                <a:tc>
                  <a:txBody>
                    <a:bodyPr/>
                    <a:lstStyle/>
                    <a:p>
                      <a:pPr algn="ctr" fontAlgn="ctr"/>
                      <a:r>
                        <a:rPr lang="en-US" sz="1600" b="1" u="none" strike="noStrike" dirty="0">
                          <a:solidFill>
                            <a:schemeClr val="bg1"/>
                          </a:solidFill>
                          <a:effectLst/>
                          <a:latin typeface="Arial" panose="020B0604020202020204" pitchFamily="34" charset="0"/>
                          <a:cs typeface="Arial" panose="020B0604020202020204" pitchFamily="34" charset="0"/>
                        </a:rPr>
                        <a:t>Herbs&gt;</a:t>
                      </a:r>
                      <a:endParaRPr lang="en-IN" sz="1600" b="1"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tc>
                  <a:txBody>
                    <a:bodyPr/>
                    <a:lstStyle/>
                    <a:p>
                      <a:pPr algn="ctr" fontAlgn="ctr"/>
                      <a:r>
                        <a:rPr lang="en-IN" sz="1600" b="1" u="none" strike="noStrike" dirty="0">
                          <a:solidFill>
                            <a:schemeClr val="bg1"/>
                          </a:solidFill>
                          <a:effectLst/>
                          <a:latin typeface="Arial" panose="020B0604020202020204" pitchFamily="34" charset="0"/>
                          <a:cs typeface="Arial" panose="020B0604020202020204" pitchFamily="34" charset="0"/>
                        </a:rPr>
                        <a:t>Rosemary </a:t>
                      </a:r>
                      <a:endParaRPr lang="en-IN" sz="1600" b="1"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tc>
                  <a:txBody>
                    <a:bodyPr/>
                    <a:lstStyle/>
                    <a:p>
                      <a:pPr algn="ctr" fontAlgn="ctr"/>
                      <a:r>
                        <a:rPr lang="en-IN" sz="1600" b="1" u="none" strike="noStrike" dirty="0">
                          <a:solidFill>
                            <a:schemeClr val="bg1"/>
                          </a:solidFill>
                          <a:effectLst/>
                          <a:latin typeface="Arial" panose="020B0604020202020204" pitchFamily="34" charset="0"/>
                          <a:cs typeface="Arial" panose="020B0604020202020204" pitchFamily="34" charset="0"/>
                        </a:rPr>
                        <a:t>Chamomile </a:t>
                      </a:r>
                      <a:endParaRPr lang="en-IN" sz="1600" b="1"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extLst>
                  <a:ext uri="{0D108BD9-81ED-4DB2-BD59-A6C34878D82A}">
                    <a16:rowId xmlns:a16="http://schemas.microsoft.com/office/drawing/2014/main" val="768835390"/>
                  </a:ext>
                </a:extLst>
              </a:tr>
              <a:tr h="728932">
                <a:tc>
                  <a:txBody>
                    <a:bodyPr/>
                    <a:lstStyle/>
                    <a:p>
                      <a:pPr marL="72000" algn="l" fontAlgn="ctr"/>
                      <a:r>
                        <a:rPr lang="en-IN" sz="1600" b="0" u="none" strike="noStrike" dirty="0">
                          <a:solidFill>
                            <a:schemeClr val="bg1"/>
                          </a:solidFill>
                          <a:effectLst/>
                          <a:latin typeface="Arial" panose="020B0604020202020204" pitchFamily="34" charset="0"/>
                          <a:cs typeface="Arial" panose="020B0604020202020204" pitchFamily="34" charset="0"/>
                        </a:rPr>
                        <a:t>Avg. sowing area per HH (in acre)</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tc>
                  <a:txBody>
                    <a:bodyPr/>
                    <a:lstStyle/>
                    <a:p>
                      <a:pPr algn="ctr" fontAlgn="ctr"/>
                      <a:r>
                        <a:rPr lang="en-IN" sz="1600" b="0" u="none" strike="noStrike" dirty="0">
                          <a:solidFill>
                            <a:schemeClr val="bg1"/>
                          </a:solidFill>
                          <a:effectLst/>
                          <a:latin typeface="Arial" panose="020B0604020202020204" pitchFamily="34" charset="0"/>
                          <a:cs typeface="Arial" panose="020B0604020202020204" pitchFamily="34" charset="0"/>
                        </a:rPr>
                        <a:t>2.2</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tc>
                  <a:txBody>
                    <a:bodyPr/>
                    <a:lstStyle/>
                    <a:p>
                      <a:pPr algn="ctr" fontAlgn="ctr"/>
                      <a:r>
                        <a:rPr lang="en-IN" sz="1600" b="0" u="none" strike="noStrike" dirty="0">
                          <a:solidFill>
                            <a:schemeClr val="bg1"/>
                          </a:solidFill>
                          <a:effectLst/>
                          <a:latin typeface="Arial" panose="020B0604020202020204" pitchFamily="34" charset="0"/>
                          <a:cs typeface="Arial" panose="020B0604020202020204" pitchFamily="34" charset="0"/>
                        </a:rPr>
                        <a:t>2.2</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extLst>
                  <a:ext uri="{0D108BD9-81ED-4DB2-BD59-A6C34878D82A}">
                    <a16:rowId xmlns:a16="http://schemas.microsoft.com/office/drawing/2014/main" val="2158775095"/>
                  </a:ext>
                </a:extLst>
              </a:tr>
              <a:tr h="728932">
                <a:tc>
                  <a:txBody>
                    <a:bodyPr/>
                    <a:lstStyle/>
                    <a:p>
                      <a:pPr marL="72000" algn="l" fontAlgn="ctr"/>
                      <a:r>
                        <a:rPr lang="en-IN" sz="1600" b="1" u="none" strike="noStrike" dirty="0">
                          <a:solidFill>
                            <a:schemeClr val="bg1"/>
                          </a:solidFill>
                          <a:effectLst/>
                          <a:latin typeface="Arial" panose="020B0604020202020204" pitchFamily="34" charset="0"/>
                          <a:cs typeface="Arial" panose="020B0604020202020204" pitchFamily="34" charset="0"/>
                        </a:rPr>
                        <a:t>Yield (per acre) </a:t>
                      </a:r>
                      <a:r>
                        <a:rPr lang="en-IN" sz="1600" b="0" kern="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Qtl</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tc>
                  <a:txBody>
                    <a:bodyPr/>
                    <a:lstStyle/>
                    <a:p>
                      <a:pPr algn="ctr" fontAlgn="ctr"/>
                      <a:r>
                        <a:rPr lang="en-IN" sz="1600" b="1" u="none" strike="noStrike" dirty="0">
                          <a:solidFill>
                            <a:schemeClr val="bg1"/>
                          </a:solidFill>
                          <a:effectLst/>
                          <a:latin typeface="Arial" panose="020B0604020202020204" pitchFamily="34" charset="0"/>
                          <a:cs typeface="Arial" panose="020B0604020202020204" pitchFamily="34" charset="0"/>
                        </a:rPr>
                        <a:t>2</a:t>
                      </a:r>
                      <a:endParaRPr lang="en-IN" sz="1600" b="1"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tc>
                  <a:txBody>
                    <a:bodyPr/>
                    <a:lstStyle/>
                    <a:p>
                      <a:pPr algn="ctr" fontAlgn="ctr"/>
                      <a:r>
                        <a:rPr lang="en-IN" sz="1600" b="1" u="none" strike="noStrike" dirty="0">
                          <a:solidFill>
                            <a:schemeClr val="bg1"/>
                          </a:solidFill>
                          <a:effectLst/>
                          <a:latin typeface="Arial" panose="020B0604020202020204" pitchFamily="34" charset="0"/>
                          <a:cs typeface="Arial" panose="020B0604020202020204" pitchFamily="34" charset="0"/>
                        </a:rPr>
                        <a:t>1</a:t>
                      </a:r>
                      <a:endParaRPr lang="en-IN" sz="1600" b="1"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extLst>
                  <a:ext uri="{0D108BD9-81ED-4DB2-BD59-A6C34878D82A}">
                    <a16:rowId xmlns:a16="http://schemas.microsoft.com/office/drawing/2014/main" val="180787831"/>
                  </a:ext>
                </a:extLst>
              </a:tr>
              <a:tr h="728932">
                <a:tc>
                  <a:txBody>
                    <a:bodyPr/>
                    <a:lstStyle/>
                    <a:p>
                      <a:pPr marL="72000" algn="l" fontAlgn="ctr"/>
                      <a:r>
                        <a:rPr lang="en-IN" sz="1600" b="0" u="none" strike="noStrike" dirty="0">
                          <a:solidFill>
                            <a:schemeClr val="bg1"/>
                          </a:solidFill>
                          <a:effectLst/>
                          <a:latin typeface="Arial" panose="020B0604020202020204" pitchFamily="34" charset="0"/>
                          <a:cs typeface="Arial" panose="020B0604020202020204" pitchFamily="34" charset="0"/>
                        </a:rPr>
                        <a:t>Net income (per acre)</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tc>
                  <a:txBody>
                    <a:bodyPr/>
                    <a:lstStyle/>
                    <a:p>
                      <a:pPr algn="ctr" fontAlgn="ctr"/>
                      <a:r>
                        <a:rPr lang="en-IN" sz="1600" b="0" u="none" strike="noStrike" dirty="0">
                          <a:solidFill>
                            <a:schemeClr val="bg1"/>
                          </a:solidFill>
                          <a:effectLst/>
                          <a:latin typeface="Arial" panose="020B0604020202020204" pitchFamily="34" charset="0"/>
                          <a:cs typeface="Arial" panose="020B0604020202020204" pitchFamily="34" charset="0"/>
                        </a:rPr>
                        <a:t>30,620</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tc>
                  <a:txBody>
                    <a:bodyPr/>
                    <a:lstStyle/>
                    <a:p>
                      <a:pPr algn="ctr" fontAlgn="ctr"/>
                      <a:r>
                        <a:rPr lang="en-IN" sz="1600" b="0" u="none" strike="noStrike" dirty="0">
                          <a:solidFill>
                            <a:schemeClr val="bg1"/>
                          </a:solidFill>
                          <a:effectLst/>
                          <a:latin typeface="Arial" panose="020B0604020202020204" pitchFamily="34" charset="0"/>
                          <a:cs typeface="Arial" panose="020B0604020202020204" pitchFamily="34" charset="0"/>
                        </a:rPr>
                        <a:t>40,704</a:t>
                      </a:r>
                      <a:endParaRPr lang="en-IN" sz="16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gradFill>
                      <a:gsLst>
                        <a:gs pos="100000">
                          <a:srgbClr val="00B1E7"/>
                        </a:gs>
                        <a:gs pos="0">
                          <a:srgbClr val="0070C0"/>
                        </a:gs>
                      </a:gsLst>
                      <a:lin ang="0" scaled="0"/>
                    </a:gradFill>
                  </a:tcPr>
                </a:tc>
                <a:extLst>
                  <a:ext uri="{0D108BD9-81ED-4DB2-BD59-A6C34878D82A}">
                    <a16:rowId xmlns:a16="http://schemas.microsoft.com/office/drawing/2014/main" val="1559119160"/>
                  </a:ext>
                </a:extLst>
              </a:tr>
            </a:tbl>
          </a:graphicData>
        </a:graphic>
      </p:graphicFrame>
      <p:grpSp>
        <p:nvGrpSpPr>
          <p:cNvPr id="5" name="Group 4">
            <a:extLst>
              <a:ext uri="{FF2B5EF4-FFF2-40B4-BE49-F238E27FC236}">
                <a16:creationId xmlns:a16="http://schemas.microsoft.com/office/drawing/2014/main" id="{203C6C3E-CC8A-4FBE-ACF9-6FD7268F1D86}"/>
              </a:ext>
            </a:extLst>
          </p:cNvPr>
          <p:cNvGrpSpPr/>
          <p:nvPr/>
        </p:nvGrpSpPr>
        <p:grpSpPr>
          <a:xfrm>
            <a:off x="748700" y="4136519"/>
            <a:ext cx="5753703" cy="2133656"/>
            <a:chOff x="748698" y="3614004"/>
            <a:chExt cx="5753703" cy="2133656"/>
          </a:xfrm>
        </p:grpSpPr>
        <p:sp>
          <p:nvSpPr>
            <p:cNvPr id="6" name="Rectangle 5">
              <a:extLst>
                <a:ext uri="{FF2B5EF4-FFF2-40B4-BE49-F238E27FC236}">
                  <a16:creationId xmlns:a16="http://schemas.microsoft.com/office/drawing/2014/main" id="{FA1C2494-70D3-4C89-B628-307D4CD3324B}"/>
                </a:ext>
              </a:extLst>
            </p:cNvPr>
            <p:cNvSpPr/>
            <p:nvPr/>
          </p:nvSpPr>
          <p:spPr>
            <a:xfrm rot="5400000">
              <a:off x="2505722" y="1856980"/>
              <a:ext cx="2133656" cy="56477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2CB0EE5-E7A8-4E5F-9EAA-FF803D70B919}"/>
                </a:ext>
              </a:extLst>
            </p:cNvPr>
            <p:cNvSpPr txBox="1"/>
            <p:nvPr/>
          </p:nvSpPr>
          <p:spPr>
            <a:xfrm>
              <a:off x="854699" y="3819256"/>
              <a:ext cx="5647702" cy="1569660"/>
            </a:xfrm>
            <a:prstGeom prst="rect">
              <a:avLst/>
            </a:prstGeom>
            <a:noFill/>
          </p:spPr>
          <p:txBody>
            <a:bodyPr wrap="square">
              <a:spAutoFit/>
            </a:bodyPr>
            <a:lstStyle/>
            <a:p>
              <a:pPr marL="288000" lvl="0" indent="-180000">
                <a:lnSpc>
                  <a:spcPct val="90000"/>
                </a:lnSpc>
                <a:spcAft>
                  <a:spcPts val="600"/>
                </a:spcAft>
                <a:buClr>
                  <a:srgbClr val="002A66"/>
                </a:buClr>
                <a:buSzPts val="1100"/>
                <a:buFont typeface="Arial" panose="020B0604020202020204" pitchFamily="34" charset="0"/>
                <a:buChar char="•"/>
                <a:tabLst>
                  <a:tab pos="3420745" algn="l"/>
                </a:tabLst>
              </a:pPr>
              <a:r>
                <a:rPr lang="en-IN" sz="1500" dirty="0">
                  <a:latin typeface="Arial" panose="020B0604020202020204" pitchFamily="34" charset="0"/>
                  <a:cs typeface="Arial" panose="020B0604020202020204" pitchFamily="34" charset="0"/>
                </a:rPr>
                <a:t>First time introduced Rosemary and Chamomile in </a:t>
              </a:r>
              <a:r>
                <a:rPr lang="en-IN" sz="1500" dirty="0" err="1">
                  <a:latin typeface="Arial" panose="020B0604020202020204" pitchFamily="34" charset="0"/>
                  <a:cs typeface="Arial" panose="020B0604020202020204" pitchFamily="34" charset="0"/>
                </a:rPr>
                <a:t>Dugadda</a:t>
              </a:r>
              <a:r>
                <a:rPr lang="en-IN" sz="1500" dirty="0">
                  <a:latin typeface="Arial" panose="020B0604020202020204" pitchFamily="34" charset="0"/>
                  <a:cs typeface="Arial" panose="020B0604020202020204" pitchFamily="34" charset="0"/>
                </a:rPr>
                <a:t> </a:t>
              </a:r>
            </a:p>
            <a:p>
              <a:pPr marL="288000" lvl="0" indent="-180000">
                <a:lnSpc>
                  <a:spcPct val="90000"/>
                </a:lnSpc>
                <a:spcAft>
                  <a:spcPts val="600"/>
                </a:spcAft>
                <a:buClr>
                  <a:srgbClr val="002A66"/>
                </a:buClr>
                <a:buSzPts val="1100"/>
                <a:buFont typeface="Arial" panose="020B0604020202020204" pitchFamily="34" charset="0"/>
                <a:buChar char="•"/>
              </a:pPr>
              <a:r>
                <a:rPr lang="en-IN" sz="1500" dirty="0">
                  <a:latin typeface="Arial" panose="020B0604020202020204" pitchFamily="34" charset="0"/>
                  <a:cs typeface="Arial" panose="020B0604020202020204" pitchFamily="34" charset="0"/>
                </a:rPr>
                <a:t>Overall </a:t>
              </a:r>
              <a:r>
                <a:rPr lang="en-IN" sz="1500" dirty="0">
                  <a:solidFill>
                    <a:srgbClr val="FF0000"/>
                  </a:solidFill>
                  <a:latin typeface="Arial" panose="020B0604020202020204" pitchFamily="34" charset="0"/>
                  <a:cs typeface="Arial" panose="020B0604020202020204" pitchFamily="34" charset="0"/>
                </a:rPr>
                <a:t>coverage: ……farmers -------area</a:t>
              </a:r>
            </a:p>
            <a:p>
              <a:pPr marL="288000" lvl="0" indent="-180000">
                <a:lnSpc>
                  <a:spcPct val="90000"/>
                </a:lnSpc>
                <a:spcAft>
                  <a:spcPts val="600"/>
                </a:spcAft>
                <a:buClr>
                  <a:srgbClr val="002A66"/>
                </a:buClr>
                <a:buSzPts val="1100"/>
                <a:buFont typeface="Arial" panose="020B0604020202020204" pitchFamily="34" charset="0"/>
                <a:buChar char="•"/>
              </a:pPr>
              <a:r>
                <a:rPr lang="en-IN" sz="1500" dirty="0">
                  <a:latin typeface="Arial" panose="020B0604020202020204" pitchFamily="34" charset="0"/>
                  <a:cs typeface="Arial" panose="020B0604020202020204" pitchFamily="34" charset="0"/>
                </a:rPr>
                <a:t>Chamomile was preferred over Rosemary due to its higher profitability &amp; more suitable soil conditions</a:t>
              </a:r>
            </a:p>
            <a:p>
              <a:pPr marL="288000" lvl="0" indent="-180000">
                <a:lnSpc>
                  <a:spcPct val="90000"/>
                </a:lnSpc>
                <a:spcAft>
                  <a:spcPts val="600"/>
                </a:spcAft>
                <a:buClr>
                  <a:srgbClr val="002A66"/>
                </a:buClr>
                <a:buSzPts val="1100"/>
                <a:buFont typeface="Arial" panose="020B0604020202020204" pitchFamily="34" charset="0"/>
                <a:buChar char="•"/>
              </a:pPr>
              <a:r>
                <a:rPr lang="en-IN" sz="1500" dirty="0">
                  <a:latin typeface="Arial" panose="020B0604020202020204" pitchFamily="34" charset="0"/>
                  <a:cs typeface="Arial" panose="020B0604020202020204" pitchFamily="34" charset="0"/>
                </a:rPr>
                <a:t>The price of Chamomile was Rs. 600/kg, while Rosemary was priced at Rs. 200/kg</a:t>
              </a:r>
            </a:p>
          </p:txBody>
        </p:sp>
      </p:grpSp>
      <p:pic>
        <p:nvPicPr>
          <p:cNvPr id="8" name="Picture 7">
            <a:extLst>
              <a:ext uri="{FF2B5EF4-FFF2-40B4-BE49-F238E27FC236}">
                <a16:creationId xmlns:a16="http://schemas.microsoft.com/office/drawing/2014/main" id="{F6A53F8F-DC36-4AE2-AA42-902DD1418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737" y="0"/>
            <a:ext cx="3126441" cy="6858000"/>
          </a:xfrm>
          <a:prstGeom prst="rect">
            <a:avLst/>
          </a:prstGeom>
        </p:spPr>
      </p:pic>
    </p:spTree>
    <p:extLst>
      <p:ext uri="{BB962C8B-B14F-4D97-AF65-F5344CB8AC3E}">
        <p14:creationId xmlns:p14="http://schemas.microsoft.com/office/powerpoint/2010/main" val="364495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42186"/>
            <a:ext cx="10784114"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Knowledge and adoption of correct package of practices</a:t>
            </a:r>
          </a:p>
        </p:txBody>
      </p:sp>
      <p:sp>
        <p:nvSpPr>
          <p:cNvPr id="4" name="TextBox 3">
            <a:extLst>
              <a:ext uri="{FF2B5EF4-FFF2-40B4-BE49-F238E27FC236}">
                <a16:creationId xmlns:a16="http://schemas.microsoft.com/office/drawing/2014/main" id="{392915D6-BC27-195C-E9E6-6B0D45986520}"/>
              </a:ext>
            </a:extLst>
          </p:cNvPr>
          <p:cNvSpPr txBox="1"/>
          <p:nvPr/>
        </p:nvSpPr>
        <p:spPr>
          <a:xfrm>
            <a:off x="1273223" y="4215093"/>
            <a:ext cx="9943903" cy="2378087"/>
          </a:xfrm>
          <a:prstGeom prst="rect">
            <a:avLst/>
          </a:prstGeom>
          <a:noFill/>
        </p:spPr>
        <p:txBody>
          <a:bodyPr wrap="square">
            <a:spAutoFit/>
          </a:bodyPr>
          <a:lstStyle/>
          <a:p>
            <a:pPr marL="288000" lvl="0" indent="-180000">
              <a:lnSpc>
                <a:spcPct val="150000"/>
              </a:lnSpc>
              <a:spcBef>
                <a:spcPts val="300"/>
              </a:spcBef>
              <a:buClr>
                <a:srgbClr val="1299B3"/>
              </a:buClr>
              <a:buSzPts val="1100"/>
              <a:buFont typeface="Arial" panose="020B0604020202020204" pitchFamily="34" charset="0"/>
              <a:buChar char="•"/>
            </a:pPr>
            <a:r>
              <a:rPr lang="en-IN" sz="1600" dirty="0">
                <a:solidFill>
                  <a:srgbClr val="FF0000"/>
                </a:solidFill>
                <a:latin typeface="Arial" panose="020B0604020202020204" pitchFamily="34" charset="0"/>
                <a:cs typeface="Arial" panose="020B0604020202020204" pitchFamily="34" charset="0"/>
              </a:rPr>
              <a:t>All vegetables farmers adopted line sowing</a:t>
            </a:r>
            <a:r>
              <a:rPr lang="en-IN" sz="1600" dirty="0">
                <a:latin typeface="Arial" panose="020B0604020202020204" pitchFamily="34" charset="0"/>
                <a:cs typeface="Arial" panose="020B0604020202020204" pitchFamily="34" charset="0"/>
              </a:rPr>
              <a:t>.</a:t>
            </a:r>
          </a:p>
          <a:p>
            <a:pPr marL="288000" lvl="0" indent="-180000">
              <a:lnSpc>
                <a:spcPct val="150000"/>
              </a:lnSpc>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Farmers identified benefits of </a:t>
            </a:r>
            <a:r>
              <a:rPr lang="en-IN" sz="1600" dirty="0">
                <a:solidFill>
                  <a:srgbClr val="FF0000"/>
                </a:solidFill>
                <a:latin typeface="Arial" panose="020B0604020202020204" pitchFamily="34" charset="0"/>
                <a:cs typeface="Arial" panose="020B0604020202020204" pitchFamily="34" charset="0"/>
              </a:rPr>
              <a:t>line sowing, such as time savings and reduced </a:t>
            </a:r>
            <a:r>
              <a:rPr lang="en-IN" sz="1600" dirty="0" err="1">
                <a:solidFill>
                  <a:srgbClr val="FF0000"/>
                </a:solidFill>
                <a:latin typeface="Arial" panose="020B0604020202020204" pitchFamily="34" charset="0"/>
                <a:cs typeface="Arial" panose="020B0604020202020204" pitchFamily="34" charset="0"/>
              </a:rPr>
              <a:t>labor</a:t>
            </a:r>
            <a:r>
              <a:rPr lang="en-IN" sz="1600" dirty="0">
                <a:latin typeface="Arial" panose="020B0604020202020204" pitchFamily="34" charset="0"/>
                <a:cs typeface="Arial" panose="020B0604020202020204" pitchFamily="34" charset="0"/>
              </a:rPr>
              <a:t>.</a:t>
            </a:r>
          </a:p>
          <a:p>
            <a:pPr marL="288000" lvl="0" indent="-180000">
              <a:lnSpc>
                <a:spcPct val="150000"/>
              </a:lnSpc>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Some participants didn't remove weeds from their fields due to a lack of awareness about its negative impact on crop growth.</a:t>
            </a:r>
          </a:p>
          <a:p>
            <a:pPr marL="288000" lvl="0" indent="-180000">
              <a:lnSpc>
                <a:spcPct val="150000"/>
              </a:lnSpc>
              <a:spcBef>
                <a:spcPts val="300"/>
              </a:spcBef>
              <a:buClr>
                <a:srgbClr val="1299B3"/>
              </a:buClr>
              <a:buSzPts val="1100"/>
              <a:buFont typeface="Arial" panose="020B0604020202020204" pitchFamily="34" charset="0"/>
              <a:buChar char="•"/>
            </a:pPr>
            <a:r>
              <a:rPr lang="en-IN" sz="1600" dirty="0">
                <a:solidFill>
                  <a:srgbClr val="FF0000"/>
                </a:solidFill>
                <a:latin typeface="Arial" panose="020B0604020202020204" pitchFamily="34" charset="0"/>
                <a:cs typeface="Arial" panose="020B0604020202020204" pitchFamily="34" charset="0"/>
              </a:rPr>
              <a:t>Field days &amp; practical demonstrations witnessed</a:t>
            </a:r>
            <a:r>
              <a:rPr lang="en-IN" sz="1600" dirty="0">
                <a:latin typeface="Arial" panose="020B0604020202020204" pitchFamily="34" charset="0"/>
                <a:cs typeface="Arial" panose="020B0604020202020204" pitchFamily="34" charset="0"/>
              </a:rPr>
              <a:t> farmers realized the advantages of adopting improved techniques, resulting in increased yields.</a:t>
            </a:r>
          </a:p>
        </p:txBody>
      </p:sp>
      <p:pic>
        <p:nvPicPr>
          <p:cNvPr id="9" name="Picture 8" descr="A white circles with black text&#10;&#10;Description automatically generated">
            <a:extLst>
              <a:ext uri="{FF2B5EF4-FFF2-40B4-BE49-F238E27FC236}">
                <a16:creationId xmlns:a16="http://schemas.microsoft.com/office/drawing/2014/main" id="{19F1D476-A077-C28C-5932-1F3CE6B0DC74}"/>
              </a:ext>
            </a:extLst>
          </p:cNvPr>
          <p:cNvPicPr>
            <a:picLocks noChangeAspect="1"/>
          </p:cNvPicPr>
          <p:nvPr/>
        </p:nvPicPr>
        <p:blipFill rotWithShape="1">
          <a:blip r:embed="rId2">
            <a:extLst>
              <a:ext uri="{28A0092B-C50C-407E-A947-70E740481C1C}">
                <a14:useLocalDpi xmlns:a14="http://schemas.microsoft.com/office/drawing/2010/main" val="0"/>
              </a:ext>
            </a:extLst>
          </a:blip>
          <a:srcRect l="6076" t="33728" r="4874" b="33222"/>
          <a:stretch/>
        </p:blipFill>
        <p:spPr>
          <a:xfrm>
            <a:off x="476656" y="874234"/>
            <a:ext cx="11537038" cy="2826909"/>
          </a:xfrm>
          <a:prstGeom prst="rect">
            <a:avLst/>
          </a:prstGeom>
        </p:spPr>
      </p:pic>
    </p:spTree>
    <p:extLst>
      <p:ext uri="{BB962C8B-B14F-4D97-AF65-F5344CB8AC3E}">
        <p14:creationId xmlns:p14="http://schemas.microsoft.com/office/powerpoint/2010/main" val="1027142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1D340E-FFF2-2DEA-FAA5-211B2AA028C2}"/>
              </a:ext>
            </a:extLst>
          </p:cNvPr>
          <p:cNvSpPr/>
          <p:nvPr/>
        </p:nvSpPr>
        <p:spPr>
          <a:xfrm flipH="1">
            <a:off x="-6" y="1264596"/>
            <a:ext cx="6096006" cy="4937253"/>
          </a:xfrm>
          <a:prstGeom prst="rect">
            <a:avLst/>
          </a:prstGeom>
          <a:gradFill>
            <a:gsLst>
              <a:gs pos="0">
                <a:schemeClr val="bg1">
                  <a:lumMod val="95000"/>
                </a:schemeClr>
              </a:gs>
              <a:gs pos="100000">
                <a:schemeClr val="bg1">
                  <a:lumMod val="95000"/>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99266" y="161392"/>
            <a:ext cx="5896734"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2400" b="1" dirty="0">
                <a:solidFill>
                  <a:srgbClr val="002A66"/>
                </a:solidFill>
                <a:latin typeface="Arial" panose="020B0604020202020204" pitchFamily="34" charset="0"/>
                <a:cs typeface="Arial" panose="020B0604020202020204" pitchFamily="34" charset="0"/>
              </a:rPr>
              <a:t>Reduced usage of chemical fertilisers</a:t>
            </a:r>
          </a:p>
        </p:txBody>
      </p:sp>
      <p:pic>
        <p:nvPicPr>
          <p:cNvPr id="15" name="Picture 14" descr="A blue bar graph with white text&#10;&#10;Description automatically generated">
            <a:extLst>
              <a:ext uri="{FF2B5EF4-FFF2-40B4-BE49-F238E27FC236}">
                <a16:creationId xmlns:a16="http://schemas.microsoft.com/office/drawing/2014/main" id="{42446E95-9400-A463-4266-2F15F592BD7B}"/>
              </a:ext>
            </a:extLst>
          </p:cNvPr>
          <p:cNvPicPr>
            <a:picLocks noChangeAspect="1"/>
          </p:cNvPicPr>
          <p:nvPr/>
        </p:nvPicPr>
        <p:blipFill rotWithShape="1">
          <a:blip r:embed="rId2">
            <a:extLst>
              <a:ext uri="{28A0092B-C50C-407E-A947-70E740481C1C}">
                <a14:useLocalDpi xmlns:a14="http://schemas.microsoft.com/office/drawing/2010/main" val="0"/>
              </a:ext>
            </a:extLst>
          </a:blip>
          <a:srcRect l="8544" t="7089" r="7681" b="3460"/>
          <a:stretch/>
        </p:blipFill>
        <p:spPr>
          <a:xfrm>
            <a:off x="376637" y="2621538"/>
            <a:ext cx="5719363" cy="3435168"/>
          </a:xfrm>
          <a:prstGeom prst="rect">
            <a:avLst/>
          </a:prstGeom>
        </p:spPr>
      </p:pic>
      <p:sp>
        <p:nvSpPr>
          <p:cNvPr id="22" name="TextBox 21">
            <a:extLst>
              <a:ext uri="{FF2B5EF4-FFF2-40B4-BE49-F238E27FC236}">
                <a16:creationId xmlns:a16="http://schemas.microsoft.com/office/drawing/2014/main" id="{FBD338C0-1FD0-CCD0-1D41-B1BE2E4BB969}"/>
              </a:ext>
            </a:extLst>
          </p:cNvPr>
          <p:cNvSpPr txBox="1"/>
          <p:nvPr/>
        </p:nvSpPr>
        <p:spPr>
          <a:xfrm>
            <a:off x="447176" y="1264596"/>
            <a:ext cx="5010195" cy="523220"/>
          </a:xfrm>
          <a:prstGeom prst="rect">
            <a:avLst/>
          </a:prstGeom>
          <a:noFill/>
        </p:spPr>
        <p:txBody>
          <a:bodyPr wrap="square">
            <a:spAutoFit/>
          </a:bodyPr>
          <a:lstStyle/>
          <a:p>
            <a:pPr marL="108000">
              <a:spcBef>
                <a:spcPts val="3000"/>
              </a:spcBef>
              <a:buClr>
                <a:srgbClr val="00B1E7"/>
              </a:buClr>
              <a:buSzPts val="1100"/>
              <a:defRPr/>
            </a:pPr>
            <a:r>
              <a:rPr lang="en-US" sz="1400" dirty="0">
                <a:solidFill>
                  <a:srgbClr val="0F5FDC"/>
                </a:solidFill>
                <a:latin typeface="Arial" panose="020B0604020202020204" pitchFamily="34" charset="0"/>
                <a:cs typeface="Arial" panose="020B0604020202020204" pitchFamily="34" charset="0"/>
              </a:rPr>
              <a:t>Percentage of farmers stating changed pattern with regard to usage of chemical </a:t>
            </a:r>
            <a:r>
              <a:rPr lang="en-US" sz="1400" dirty="0" err="1">
                <a:solidFill>
                  <a:srgbClr val="0F5FDC"/>
                </a:solidFill>
                <a:latin typeface="Arial" panose="020B0604020202020204" pitchFamily="34" charset="0"/>
                <a:cs typeface="Arial" panose="020B0604020202020204" pitchFamily="34" charset="0"/>
              </a:rPr>
              <a:t>fertilisers</a:t>
            </a:r>
            <a:r>
              <a:rPr lang="en-US" sz="1400" dirty="0">
                <a:solidFill>
                  <a:srgbClr val="0F5FDC"/>
                </a:solidFill>
                <a:latin typeface="Arial" panose="020B0604020202020204" pitchFamily="34" charset="0"/>
                <a:cs typeface="Arial" panose="020B0604020202020204" pitchFamily="34" charset="0"/>
              </a:rPr>
              <a:t> in the last 3 years</a:t>
            </a:r>
          </a:p>
        </p:txBody>
      </p:sp>
      <p:sp>
        <p:nvSpPr>
          <p:cNvPr id="10" name="Google Shape;356;p39">
            <a:extLst>
              <a:ext uri="{FF2B5EF4-FFF2-40B4-BE49-F238E27FC236}">
                <a16:creationId xmlns:a16="http://schemas.microsoft.com/office/drawing/2014/main" id="{E5377D8A-A4D2-47A6-9CCE-534A0B4840FC}"/>
              </a:ext>
            </a:extLst>
          </p:cNvPr>
          <p:cNvSpPr txBox="1">
            <a:spLocks/>
          </p:cNvSpPr>
          <p:nvPr/>
        </p:nvSpPr>
        <p:spPr>
          <a:xfrm>
            <a:off x="6656480" y="201031"/>
            <a:ext cx="4751750"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2400" dirty="0">
                <a:solidFill>
                  <a:srgbClr val="002A66"/>
                </a:solidFill>
                <a:latin typeface="Arial" panose="020B0604020202020204" pitchFamily="34" charset="0"/>
                <a:cs typeface="Arial" panose="020B0604020202020204" pitchFamily="34" charset="0"/>
              </a:rPr>
              <a:t>Adoption of Soil and Moisture conservation technologies</a:t>
            </a:r>
          </a:p>
        </p:txBody>
      </p:sp>
      <p:pic>
        <p:nvPicPr>
          <p:cNvPr id="11" name="Picture 10">
            <a:extLst>
              <a:ext uri="{FF2B5EF4-FFF2-40B4-BE49-F238E27FC236}">
                <a16:creationId xmlns:a16="http://schemas.microsoft.com/office/drawing/2014/main" id="{DFC302E9-5AF8-46E2-AECD-174CF5588C80}"/>
              </a:ext>
            </a:extLst>
          </p:cNvPr>
          <p:cNvPicPr>
            <a:picLocks noChangeAspect="1"/>
          </p:cNvPicPr>
          <p:nvPr/>
        </p:nvPicPr>
        <p:blipFill rotWithShape="1">
          <a:blip r:embed="rId3"/>
          <a:srcRect t="13673"/>
          <a:stretch/>
        </p:blipFill>
        <p:spPr>
          <a:xfrm>
            <a:off x="6316202" y="2109649"/>
            <a:ext cx="5719363" cy="3769104"/>
          </a:xfrm>
          <a:prstGeom prst="rect">
            <a:avLst/>
          </a:prstGeom>
        </p:spPr>
      </p:pic>
      <p:sp>
        <p:nvSpPr>
          <p:cNvPr id="12" name="TextBox 11">
            <a:extLst>
              <a:ext uri="{FF2B5EF4-FFF2-40B4-BE49-F238E27FC236}">
                <a16:creationId xmlns:a16="http://schemas.microsoft.com/office/drawing/2014/main" id="{E47E6604-2514-496C-A384-9C0E1BB35DE7}"/>
              </a:ext>
            </a:extLst>
          </p:cNvPr>
          <p:cNvSpPr txBox="1"/>
          <p:nvPr/>
        </p:nvSpPr>
        <p:spPr>
          <a:xfrm>
            <a:off x="6543182" y="1203650"/>
            <a:ext cx="5280824" cy="523220"/>
          </a:xfrm>
          <a:prstGeom prst="rect">
            <a:avLst/>
          </a:prstGeom>
          <a:noFill/>
        </p:spPr>
        <p:txBody>
          <a:bodyPr wrap="square">
            <a:spAutoFit/>
          </a:bodyPr>
          <a:lstStyle/>
          <a:p>
            <a:pPr marL="108000" marR="0">
              <a:spcBef>
                <a:spcPts val="3000"/>
              </a:spcBef>
              <a:buClr>
                <a:srgbClr val="00B1E7"/>
              </a:buClr>
              <a:buSzPts val="1100"/>
              <a:defRPr/>
            </a:pPr>
            <a:r>
              <a:rPr lang="en-US" sz="1400" dirty="0">
                <a:solidFill>
                  <a:srgbClr val="0F5FDC"/>
                </a:solidFill>
                <a:latin typeface="Arial" panose="020B0604020202020204" pitchFamily="34" charset="0"/>
                <a:cs typeface="Arial" panose="020B0604020202020204" pitchFamily="34" charset="0"/>
              </a:rPr>
              <a:t>Farmers stating benefits of adopting soil and moisture conservations technologies </a:t>
            </a:r>
          </a:p>
        </p:txBody>
      </p:sp>
      <p:sp>
        <p:nvSpPr>
          <p:cNvPr id="2" name="Rectangle 1">
            <a:extLst>
              <a:ext uri="{FF2B5EF4-FFF2-40B4-BE49-F238E27FC236}">
                <a16:creationId xmlns:a16="http://schemas.microsoft.com/office/drawing/2014/main" id="{592CFD2E-08D2-44BC-BF05-B1036828260C}"/>
              </a:ext>
            </a:extLst>
          </p:cNvPr>
          <p:cNvSpPr/>
          <p:nvPr/>
        </p:nvSpPr>
        <p:spPr>
          <a:xfrm>
            <a:off x="6316202" y="6056706"/>
            <a:ext cx="5719363" cy="584775"/>
          </a:xfrm>
          <a:prstGeom prst="rect">
            <a:avLst/>
          </a:prstGeom>
        </p:spPr>
        <p:txBody>
          <a:bodyPr wrap="square">
            <a:spAutoFit/>
          </a:bodyPr>
          <a:lstStyle/>
          <a:p>
            <a:r>
              <a:rPr lang="en-IN" sz="1600" dirty="0">
                <a:latin typeface="Arial" panose="020B0604020202020204" pitchFamily="34" charset="0"/>
                <a:cs typeface="Arial" panose="020B0604020202020204" pitchFamily="34" charset="0"/>
              </a:rPr>
              <a:t>Farmers switched to the raised bed method for sowing onions and potatoes after </a:t>
            </a:r>
            <a:r>
              <a:rPr lang="en-IN" sz="1600" dirty="0" err="1">
                <a:latin typeface="Arial" panose="020B0604020202020204" pitchFamily="34" charset="0"/>
                <a:cs typeface="Arial" panose="020B0604020202020204" pitchFamily="34" charset="0"/>
              </a:rPr>
              <a:t>Himmotthan's</a:t>
            </a:r>
            <a:r>
              <a:rPr lang="en-IN" sz="1600" dirty="0">
                <a:latin typeface="Arial" panose="020B0604020202020204" pitchFamily="34" charset="0"/>
                <a:cs typeface="Arial" panose="020B0604020202020204" pitchFamily="34" charset="0"/>
              </a:rPr>
              <a:t> intervention</a:t>
            </a:r>
            <a:endParaRPr lang="en-IN" sz="1600" dirty="0"/>
          </a:p>
        </p:txBody>
      </p:sp>
    </p:spTree>
    <p:extLst>
      <p:ext uri="{BB962C8B-B14F-4D97-AF65-F5344CB8AC3E}">
        <p14:creationId xmlns:p14="http://schemas.microsoft.com/office/powerpoint/2010/main" val="3363549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254730" y="92933"/>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Post-harvest Management Practices</a:t>
            </a:r>
          </a:p>
        </p:txBody>
      </p:sp>
      <p:sp>
        <p:nvSpPr>
          <p:cNvPr id="4" name="TextBox 3">
            <a:extLst>
              <a:ext uri="{FF2B5EF4-FFF2-40B4-BE49-F238E27FC236}">
                <a16:creationId xmlns:a16="http://schemas.microsoft.com/office/drawing/2014/main" id="{831671B9-8543-789C-25C0-DE6A5655D29D}"/>
              </a:ext>
            </a:extLst>
          </p:cNvPr>
          <p:cNvSpPr txBox="1"/>
          <p:nvPr/>
        </p:nvSpPr>
        <p:spPr>
          <a:xfrm>
            <a:off x="649026" y="839715"/>
            <a:ext cx="4851888" cy="369332"/>
          </a:xfrm>
          <a:prstGeom prst="rect">
            <a:avLst/>
          </a:prstGeom>
          <a:noFill/>
        </p:spPr>
        <p:txBody>
          <a:bodyPr wrap="square">
            <a:spAutoFit/>
          </a:bodyPr>
          <a:lstStyle/>
          <a:p>
            <a:pPr>
              <a:defRPr/>
            </a:pPr>
            <a:r>
              <a:rPr lang="en-IN" dirty="0">
                <a:solidFill>
                  <a:prstClr val="black"/>
                </a:solidFill>
                <a:latin typeface="Arial" panose="020B0604020202020204" pitchFamily="34" charset="0"/>
                <a:ea typeface="Calibri" panose="020F0502020204030204" pitchFamily="34" charset="0"/>
                <a:cs typeface="Arial" panose="020B0604020202020204" pitchFamily="34" charset="0"/>
              </a:rPr>
              <a:t>Adoption of post-harvest practices (%HH)</a:t>
            </a:r>
          </a:p>
        </p:txBody>
      </p:sp>
      <p:pic>
        <p:nvPicPr>
          <p:cNvPr id="2" name="Picture 1">
            <a:extLst>
              <a:ext uri="{FF2B5EF4-FFF2-40B4-BE49-F238E27FC236}">
                <a16:creationId xmlns:a16="http://schemas.microsoft.com/office/drawing/2014/main" id="{EAA9C184-5B80-BDB9-BF16-EA709D4C7BA5}"/>
              </a:ext>
            </a:extLst>
          </p:cNvPr>
          <p:cNvPicPr>
            <a:picLocks noChangeAspect="1"/>
          </p:cNvPicPr>
          <p:nvPr/>
        </p:nvPicPr>
        <p:blipFill>
          <a:blip r:embed="rId2"/>
          <a:stretch>
            <a:fillRect/>
          </a:stretch>
        </p:blipFill>
        <p:spPr>
          <a:xfrm>
            <a:off x="70615" y="1849997"/>
            <a:ext cx="5648960" cy="4081204"/>
          </a:xfrm>
          <a:prstGeom prst="rect">
            <a:avLst/>
          </a:prstGeom>
        </p:spPr>
      </p:pic>
      <p:sp>
        <p:nvSpPr>
          <p:cNvPr id="6" name="Rectangle 5">
            <a:extLst>
              <a:ext uri="{FF2B5EF4-FFF2-40B4-BE49-F238E27FC236}">
                <a16:creationId xmlns:a16="http://schemas.microsoft.com/office/drawing/2014/main" id="{2F9D41A6-1EF1-20CE-EC62-D49DD56CA45A}"/>
              </a:ext>
            </a:extLst>
          </p:cNvPr>
          <p:cNvSpPr/>
          <p:nvPr/>
        </p:nvSpPr>
        <p:spPr>
          <a:xfrm>
            <a:off x="5355772" y="1194200"/>
            <a:ext cx="6615611" cy="3573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9E1EA24-47A2-BEA1-07E5-748933C9ADA0}"/>
              </a:ext>
            </a:extLst>
          </p:cNvPr>
          <p:cNvPicPr>
            <a:picLocks noChangeAspect="1"/>
          </p:cNvPicPr>
          <p:nvPr/>
        </p:nvPicPr>
        <p:blipFill>
          <a:blip r:embed="rId3"/>
          <a:stretch>
            <a:fillRect/>
          </a:stretch>
        </p:blipFill>
        <p:spPr>
          <a:xfrm>
            <a:off x="5877547" y="1357256"/>
            <a:ext cx="5686425" cy="3239180"/>
          </a:xfrm>
          <a:prstGeom prst="rect">
            <a:avLst/>
          </a:prstGeom>
        </p:spPr>
      </p:pic>
      <p:sp>
        <p:nvSpPr>
          <p:cNvPr id="13" name="TextBox 12">
            <a:extLst>
              <a:ext uri="{FF2B5EF4-FFF2-40B4-BE49-F238E27FC236}">
                <a16:creationId xmlns:a16="http://schemas.microsoft.com/office/drawing/2014/main" id="{E2E7E86B-9A7E-95FE-1F1D-DC9C319377D6}"/>
              </a:ext>
            </a:extLst>
          </p:cNvPr>
          <p:cNvSpPr txBox="1"/>
          <p:nvPr/>
        </p:nvSpPr>
        <p:spPr>
          <a:xfrm>
            <a:off x="5923280" y="824868"/>
            <a:ext cx="5238206" cy="369332"/>
          </a:xfrm>
          <a:prstGeom prst="rect">
            <a:avLst/>
          </a:prstGeom>
          <a:noFill/>
        </p:spPr>
        <p:txBody>
          <a:bodyPr wrap="square">
            <a:spAutoFit/>
          </a:bodyPr>
          <a:lstStyle/>
          <a:p>
            <a:pPr>
              <a:defRPr/>
            </a:pPr>
            <a:r>
              <a:rPr lang="en-IN" dirty="0">
                <a:solidFill>
                  <a:prstClr val="black"/>
                </a:solidFill>
                <a:latin typeface="Arial" panose="020B0604020202020204" pitchFamily="34" charset="0"/>
                <a:ea typeface="Calibri" panose="020F0502020204030204" pitchFamily="34" charset="0"/>
                <a:cs typeface="Arial" panose="020B0604020202020204" pitchFamily="34" charset="0"/>
              </a:rPr>
              <a:t>Reduction in post-harvest losses</a:t>
            </a:r>
          </a:p>
        </p:txBody>
      </p:sp>
      <p:sp>
        <p:nvSpPr>
          <p:cNvPr id="27" name="TextBox 26">
            <a:extLst>
              <a:ext uri="{FF2B5EF4-FFF2-40B4-BE49-F238E27FC236}">
                <a16:creationId xmlns:a16="http://schemas.microsoft.com/office/drawing/2014/main" id="{4B7827C3-C257-1D3C-052E-71F2B658F31B}"/>
              </a:ext>
            </a:extLst>
          </p:cNvPr>
          <p:cNvSpPr txBox="1"/>
          <p:nvPr/>
        </p:nvSpPr>
        <p:spPr>
          <a:xfrm>
            <a:off x="5923280" y="5200937"/>
            <a:ext cx="5648960" cy="1460528"/>
          </a:xfrm>
          <a:prstGeom prst="rect">
            <a:avLst/>
          </a:prstGeom>
          <a:noFill/>
        </p:spPr>
        <p:txBody>
          <a:bodyPr wrap="square">
            <a:spAutoFit/>
          </a:bodyPr>
          <a:lstStyle/>
          <a:p>
            <a:pPr marL="171450" lvl="0" indent="-171450">
              <a:lnSpc>
                <a:spcPct val="107000"/>
              </a:lnSpc>
              <a:spcAft>
                <a:spcPts val="8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43% HHS encountered losses ranging from 11-20% which is decreased to 19%.</a:t>
            </a:r>
          </a:p>
          <a:p>
            <a:pPr marL="171450" indent="-171450">
              <a:buClr>
                <a:srgbClr val="002A66"/>
              </a:buClr>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Before the interventions, 23% HHs reported losses between 21-40%. After the interventions, only 7% HHS faced losses in this range.</a:t>
            </a:r>
          </a:p>
        </p:txBody>
      </p:sp>
    </p:spTree>
    <p:extLst>
      <p:ext uri="{BB962C8B-B14F-4D97-AF65-F5344CB8AC3E}">
        <p14:creationId xmlns:p14="http://schemas.microsoft.com/office/powerpoint/2010/main" val="964081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 y="0"/>
            <a:ext cx="702491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Post-harvest Management Practices</a:t>
            </a:r>
          </a:p>
        </p:txBody>
      </p:sp>
      <p:sp>
        <p:nvSpPr>
          <p:cNvPr id="4" name="TextBox 3">
            <a:extLst>
              <a:ext uri="{FF2B5EF4-FFF2-40B4-BE49-F238E27FC236}">
                <a16:creationId xmlns:a16="http://schemas.microsoft.com/office/drawing/2014/main" id="{831671B9-8543-789C-25C0-DE6A5655D29D}"/>
              </a:ext>
            </a:extLst>
          </p:cNvPr>
          <p:cNvSpPr txBox="1"/>
          <p:nvPr/>
        </p:nvSpPr>
        <p:spPr>
          <a:xfrm>
            <a:off x="516945" y="622158"/>
            <a:ext cx="6097604" cy="369332"/>
          </a:xfrm>
          <a:prstGeom prst="rect">
            <a:avLst/>
          </a:prstGeom>
          <a:noFill/>
        </p:spPr>
        <p:txBody>
          <a:bodyPr wrap="square">
            <a:spAutoFit/>
          </a:bodyPr>
          <a:lstStyle/>
          <a:p>
            <a:pPr>
              <a:defRPr/>
            </a:pPr>
            <a:r>
              <a:rPr lang="en-IN" dirty="0">
                <a:solidFill>
                  <a:prstClr val="black"/>
                </a:solidFill>
                <a:latin typeface="Arial" panose="020B0604020202020204" pitchFamily="34" charset="0"/>
                <a:ea typeface="Calibri" panose="020F0502020204030204" pitchFamily="34" charset="0"/>
                <a:cs typeface="Arial" panose="020B0604020202020204" pitchFamily="34" charset="0"/>
              </a:rPr>
              <a:t>Change in marketing of produce</a:t>
            </a:r>
          </a:p>
        </p:txBody>
      </p:sp>
      <p:sp>
        <p:nvSpPr>
          <p:cNvPr id="8" name="Rectangle 7">
            <a:extLst>
              <a:ext uri="{FF2B5EF4-FFF2-40B4-BE49-F238E27FC236}">
                <a16:creationId xmlns:a16="http://schemas.microsoft.com/office/drawing/2014/main" id="{71EB2D02-8908-1A42-AF51-83F7D2858C7C}"/>
              </a:ext>
            </a:extLst>
          </p:cNvPr>
          <p:cNvSpPr/>
          <p:nvPr/>
        </p:nvSpPr>
        <p:spPr>
          <a:xfrm>
            <a:off x="516946" y="991490"/>
            <a:ext cx="6146210" cy="45659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F5F41B6-2FF0-6C7A-BBCA-6D1992F08928}"/>
              </a:ext>
            </a:extLst>
          </p:cNvPr>
          <p:cNvPicPr>
            <a:picLocks noChangeAspect="1"/>
          </p:cNvPicPr>
          <p:nvPr/>
        </p:nvPicPr>
        <p:blipFill>
          <a:blip r:embed="rId2"/>
          <a:stretch>
            <a:fillRect/>
          </a:stretch>
        </p:blipFill>
        <p:spPr>
          <a:xfrm>
            <a:off x="551720" y="1176136"/>
            <a:ext cx="5934149" cy="4368359"/>
          </a:xfrm>
          <a:prstGeom prst="rect">
            <a:avLst/>
          </a:prstGeom>
        </p:spPr>
      </p:pic>
      <p:pic>
        <p:nvPicPr>
          <p:cNvPr id="9" name="Picture 8">
            <a:extLst>
              <a:ext uri="{FF2B5EF4-FFF2-40B4-BE49-F238E27FC236}">
                <a16:creationId xmlns:a16="http://schemas.microsoft.com/office/drawing/2014/main" id="{1B472575-7A04-AFA6-492D-2871DB8BD4C7}"/>
              </a:ext>
            </a:extLst>
          </p:cNvPr>
          <p:cNvPicPr>
            <a:picLocks noChangeAspect="1"/>
          </p:cNvPicPr>
          <p:nvPr/>
        </p:nvPicPr>
        <p:blipFill rotWithShape="1">
          <a:blip r:embed="rId3"/>
          <a:srcRect r="20558"/>
          <a:stretch/>
        </p:blipFill>
        <p:spPr>
          <a:xfrm>
            <a:off x="6649323" y="991490"/>
            <a:ext cx="5857652" cy="3832098"/>
          </a:xfrm>
          <a:prstGeom prst="rect">
            <a:avLst/>
          </a:prstGeom>
        </p:spPr>
      </p:pic>
      <p:sp>
        <p:nvSpPr>
          <p:cNvPr id="10" name="TextBox 9">
            <a:extLst>
              <a:ext uri="{FF2B5EF4-FFF2-40B4-BE49-F238E27FC236}">
                <a16:creationId xmlns:a16="http://schemas.microsoft.com/office/drawing/2014/main" id="{1B2416D8-9F4C-D4F1-497E-722B036A52E8}"/>
              </a:ext>
            </a:extLst>
          </p:cNvPr>
          <p:cNvSpPr txBox="1"/>
          <p:nvPr/>
        </p:nvSpPr>
        <p:spPr>
          <a:xfrm>
            <a:off x="0" y="5865174"/>
            <a:ext cx="11539995" cy="830997"/>
          </a:xfrm>
          <a:prstGeom prst="rect">
            <a:avLst/>
          </a:prstGeom>
          <a:noFill/>
        </p:spPr>
        <p:txBody>
          <a:bodyPr wrap="square">
            <a:spAutoFit/>
          </a:bodyPr>
          <a:lstStyle/>
          <a:p>
            <a:pPr marL="171450" lvl="0" indent="-171450">
              <a:buClr>
                <a:srgbClr val="002A66"/>
              </a:buClr>
              <a:buSzPts val="1100"/>
              <a:buFont typeface="Arial" panose="020B0604020202020204" pitchFamily="34" charset="0"/>
              <a:buChar char="•"/>
            </a:pPr>
            <a:r>
              <a:rPr lang="en-IN" sz="1600" kern="100" dirty="0">
                <a:uFill>
                  <a:solidFill>
                    <a:srgbClr val="0070C0"/>
                  </a:solidFill>
                </a:uFill>
                <a:latin typeface="Arial" panose="020B0604020202020204" pitchFamily="34" charset="0"/>
                <a:ea typeface="Calibri" panose="020F0502020204030204" pitchFamily="34" charset="0"/>
                <a:cs typeface="Arial" panose="020B0604020202020204" pitchFamily="34" charset="0"/>
              </a:rPr>
              <a:t>Most farmers now selling directly to the SRC, which offers better prices compared to the market rates.</a:t>
            </a:r>
          </a:p>
          <a:p>
            <a:pPr marL="171450" lvl="0" indent="-171450">
              <a:buClr>
                <a:srgbClr val="002A66"/>
              </a:buClr>
              <a:buSzPts val="1100"/>
              <a:buFont typeface="Arial" panose="020B0604020202020204" pitchFamily="34" charset="0"/>
              <a:buChar char="•"/>
            </a:pPr>
            <a:r>
              <a:rPr lang="en-IN" sz="1600" kern="100" dirty="0">
                <a:uFill>
                  <a:solidFill>
                    <a:srgbClr val="0070C0"/>
                  </a:solidFill>
                </a:uFill>
                <a:latin typeface="Arial" panose="020B0604020202020204" pitchFamily="34" charset="0"/>
                <a:ea typeface="Calibri" panose="020F0502020204030204" pitchFamily="34" charset="0"/>
                <a:cs typeface="Arial" panose="020B0604020202020204" pitchFamily="34" charset="0"/>
              </a:rPr>
              <a:t>Many women still rely on Himmotthan staff </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for assistance </a:t>
            </a:r>
          </a:p>
          <a:p>
            <a:pPr marL="171450" lvl="0" indent="-171450">
              <a:buClr>
                <a:srgbClr val="002A66"/>
              </a:buClr>
              <a:buSzPts val="1100"/>
              <a:buFont typeface="Arial" panose="020B0604020202020204" pitchFamily="34" charset="0"/>
              <a:buChar char="•"/>
            </a:pPr>
            <a:r>
              <a:rPr lang="en-IN" sz="1600" kern="100" dirty="0">
                <a:solidFill>
                  <a:srgbClr val="FF0000"/>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Intensive support and capacity building are needed to empower collective members </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to function independently &amp; sustainably</a:t>
            </a:r>
          </a:p>
        </p:txBody>
      </p:sp>
      <p:sp>
        <p:nvSpPr>
          <p:cNvPr id="2" name="Oval 1">
            <a:extLst>
              <a:ext uri="{FF2B5EF4-FFF2-40B4-BE49-F238E27FC236}">
                <a16:creationId xmlns:a16="http://schemas.microsoft.com/office/drawing/2014/main" id="{064ADCF5-F05C-41DA-B2EE-93617D567224}"/>
              </a:ext>
            </a:extLst>
          </p:cNvPr>
          <p:cNvSpPr/>
          <p:nvPr/>
        </p:nvSpPr>
        <p:spPr>
          <a:xfrm>
            <a:off x="4893339" y="3562350"/>
            <a:ext cx="1759310" cy="5544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5A5DF81-E1F4-4969-A9E5-EDA3EF58505A}"/>
              </a:ext>
            </a:extLst>
          </p:cNvPr>
          <p:cNvSpPr txBox="1"/>
          <p:nvPr/>
        </p:nvSpPr>
        <p:spPr>
          <a:xfrm>
            <a:off x="4708017" y="5326461"/>
            <a:ext cx="3058255" cy="276999"/>
          </a:xfrm>
          <a:prstGeom prst="rect">
            <a:avLst/>
          </a:prstGeom>
          <a:noFill/>
        </p:spPr>
        <p:txBody>
          <a:bodyPr wrap="square" rtlCol="0">
            <a:spAutoFit/>
          </a:bodyPr>
          <a:lstStyle/>
          <a:p>
            <a:r>
              <a:rPr lang="en-US" sz="1200" i="1" dirty="0">
                <a:latin typeface="Arial" panose="020B0604020202020204" pitchFamily="34" charset="0"/>
                <a:cs typeface="Arial" panose="020B0604020202020204" pitchFamily="34" charset="0"/>
              </a:rPr>
              <a:t>Multiple responses allowed</a:t>
            </a:r>
            <a:endParaRPr lang="en-IN"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0949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92034"/>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Seed production value chain</a:t>
            </a:r>
          </a:p>
        </p:txBody>
      </p:sp>
      <p:sp>
        <p:nvSpPr>
          <p:cNvPr id="4" name="TextBox 3">
            <a:extLst>
              <a:ext uri="{FF2B5EF4-FFF2-40B4-BE49-F238E27FC236}">
                <a16:creationId xmlns:a16="http://schemas.microsoft.com/office/drawing/2014/main" id="{831671B9-8543-789C-25C0-DE6A5655D29D}"/>
              </a:ext>
            </a:extLst>
          </p:cNvPr>
          <p:cNvSpPr txBox="1"/>
          <p:nvPr/>
        </p:nvSpPr>
        <p:spPr>
          <a:xfrm>
            <a:off x="649026" y="868924"/>
            <a:ext cx="6097604" cy="369332"/>
          </a:xfrm>
          <a:prstGeom prst="rect">
            <a:avLst/>
          </a:prstGeom>
          <a:noFill/>
        </p:spPr>
        <p:txBody>
          <a:bodyPr wrap="square">
            <a:spAutoFit/>
          </a:bodyPr>
          <a:lstStyle/>
          <a:p>
            <a:pPr>
              <a:defRPr/>
            </a:pPr>
            <a:r>
              <a:rPr lang="en-IN" dirty="0">
                <a:solidFill>
                  <a:prstClr val="black"/>
                </a:solidFill>
                <a:latin typeface="Arial" panose="020B0604020202020204" pitchFamily="34" charset="0"/>
                <a:ea typeface="Calibri" panose="020F0502020204030204" pitchFamily="34" charset="0"/>
                <a:cs typeface="Arial" panose="020B0604020202020204" pitchFamily="34" charset="0"/>
              </a:rPr>
              <a:t>Type of seeds production</a:t>
            </a:r>
          </a:p>
        </p:txBody>
      </p:sp>
      <p:pic>
        <p:nvPicPr>
          <p:cNvPr id="2" name="Picture 1">
            <a:extLst>
              <a:ext uri="{FF2B5EF4-FFF2-40B4-BE49-F238E27FC236}">
                <a16:creationId xmlns:a16="http://schemas.microsoft.com/office/drawing/2014/main" id="{F0A2164C-D8BF-7EE3-355C-E6B036638501}"/>
              </a:ext>
            </a:extLst>
          </p:cNvPr>
          <p:cNvPicPr>
            <a:picLocks noChangeAspect="1"/>
          </p:cNvPicPr>
          <p:nvPr/>
        </p:nvPicPr>
        <p:blipFill rotWithShape="1">
          <a:blip r:embed="rId2"/>
          <a:srcRect b="1439"/>
          <a:stretch/>
        </p:blipFill>
        <p:spPr>
          <a:xfrm>
            <a:off x="270832" y="1378380"/>
            <a:ext cx="6193236" cy="3612947"/>
          </a:xfrm>
          <a:prstGeom prst="rect">
            <a:avLst/>
          </a:prstGeom>
        </p:spPr>
      </p:pic>
      <p:pic>
        <p:nvPicPr>
          <p:cNvPr id="7" name="Picture 6">
            <a:extLst>
              <a:ext uri="{FF2B5EF4-FFF2-40B4-BE49-F238E27FC236}">
                <a16:creationId xmlns:a16="http://schemas.microsoft.com/office/drawing/2014/main" id="{0908B300-CCD0-4069-86CD-9658F0FF23CE}"/>
              </a:ext>
            </a:extLst>
          </p:cNvPr>
          <p:cNvPicPr>
            <a:picLocks noChangeAspect="1"/>
          </p:cNvPicPr>
          <p:nvPr/>
        </p:nvPicPr>
        <p:blipFill rotWithShape="1">
          <a:blip r:embed="rId3"/>
          <a:srcRect t="5181"/>
          <a:stretch/>
        </p:blipFill>
        <p:spPr>
          <a:xfrm>
            <a:off x="6615377" y="1539736"/>
            <a:ext cx="5435415" cy="2263008"/>
          </a:xfrm>
          <a:prstGeom prst="rect">
            <a:avLst/>
          </a:prstGeom>
        </p:spPr>
      </p:pic>
      <p:grpSp>
        <p:nvGrpSpPr>
          <p:cNvPr id="5" name="Group 4">
            <a:extLst>
              <a:ext uri="{FF2B5EF4-FFF2-40B4-BE49-F238E27FC236}">
                <a16:creationId xmlns:a16="http://schemas.microsoft.com/office/drawing/2014/main" id="{BEAC5EF0-5B13-443A-84F0-C930CFA1DC1B}"/>
              </a:ext>
            </a:extLst>
          </p:cNvPr>
          <p:cNvGrpSpPr/>
          <p:nvPr/>
        </p:nvGrpSpPr>
        <p:grpSpPr>
          <a:xfrm>
            <a:off x="3014859" y="5292809"/>
            <a:ext cx="9035933" cy="1406522"/>
            <a:chOff x="649026" y="5062138"/>
            <a:chExt cx="10106060" cy="1407750"/>
          </a:xfrm>
          <a:solidFill>
            <a:schemeClr val="bg1">
              <a:lumMod val="75000"/>
            </a:schemeClr>
          </a:solidFill>
        </p:grpSpPr>
        <p:sp>
          <p:nvSpPr>
            <p:cNvPr id="8" name="Rectangle 7">
              <a:extLst>
                <a:ext uri="{FF2B5EF4-FFF2-40B4-BE49-F238E27FC236}">
                  <a16:creationId xmlns:a16="http://schemas.microsoft.com/office/drawing/2014/main" id="{37115CE5-A5ED-4913-973F-C8D53C7747F6}"/>
                </a:ext>
              </a:extLst>
            </p:cNvPr>
            <p:cNvSpPr/>
            <p:nvPr/>
          </p:nvSpPr>
          <p:spPr>
            <a:xfrm>
              <a:off x="649026" y="5062138"/>
              <a:ext cx="10106060" cy="140775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89B90056-4114-4599-A8C1-FBCBD5885308}"/>
                </a:ext>
              </a:extLst>
            </p:cNvPr>
            <p:cNvSpPr txBox="1"/>
            <p:nvPr/>
          </p:nvSpPr>
          <p:spPr>
            <a:xfrm>
              <a:off x="649026" y="5202262"/>
              <a:ext cx="10106060" cy="1078159"/>
            </a:xfrm>
            <a:prstGeom prst="rect">
              <a:avLst/>
            </a:prstGeom>
            <a:grpFill/>
          </p:spPr>
          <p:txBody>
            <a:bodyPr wrap="square">
              <a:spAutoFit/>
            </a:bodyPr>
            <a:lstStyle/>
            <a:p>
              <a:pPr marL="171450" indent="-171450">
                <a:buClr>
                  <a:schemeClr val="bg1"/>
                </a:buClr>
                <a:buSzPts val="1100"/>
                <a:buFont typeface="Arial" panose="020B0604020202020204" pitchFamily="34" charset="0"/>
                <a:buChar char="•"/>
              </a:pPr>
              <a:r>
                <a:rPr lang="en-IN" sz="1600" kern="100" dirty="0">
                  <a:uFill>
                    <a:solidFill>
                      <a:srgbClr val="0070C0"/>
                    </a:solidFill>
                  </a:uFill>
                  <a:latin typeface="Arial" panose="020B0604020202020204" pitchFamily="34" charset="0"/>
                  <a:ea typeface="Calibri" panose="020F0502020204030204" pitchFamily="34" charset="0"/>
                  <a:cs typeface="Arial" panose="020B0604020202020204" pitchFamily="34" charset="0"/>
                </a:rPr>
                <a:t>81% farmers reported changes in yield due to seed production</a:t>
              </a:r>
            </a:p>
            <a:p>
              <a:pPr marL="171450" indent="-171450">
                <a:buClr>
                  <a:schemeClr val="bg1"/>
                </a:buClr>
                <a:buSzPts val="1100"/>
                <a:buFont typeface="Arial" panose="020B0604020202020204" pitchFamily="34" charset="0"/>
                <a:buChar char="•"/>
              </a:pPr>
              <a:r>
                <a:rPr lang="en-IN" sz="1600" kern="100" dirty="0">
                  <a:uFill>
                    <a:solidFill>
                      <a:srgbClr val="0070C0"/>
                    </a:solidFill>
                  </a:uFill>
                  <a:latin typeface="Arial" panose="020B0604020202020204" pitchFamily="34" charset="0"/>
                  <a:ea typeface="Calibri" panose="020F0502020204030204" pitchFamily="34" charset="0"/>
                  <a:cs typeface="Arial" panose="020B0604020202020204" pitchFamily="34" charset="0"/>
                </a:rPr>
                <a:t>Farmers were hopeful to continue seed production, but challenges pest and wild animal attacks were reported by a significant proportion of farmers.</a:t>
              </a:r>
            </a:p>
            <a:p>
              <a:pPr marL="171450" indent="-171450">
                <a:buClr>
                  <a:schemeClr val="bg1"/>
                </a:buClr>
                <a:buSzPts val="1100"/>
                <a:buFont typeface="Arial" panose="020B0604020202020204" pitchFamily="34" charset="0"/>
                <a:buChar char="•"/>
              </a:pPr>
              <a:r>
                <a:rPr lang="en-US" sz="1600" kern="100" dirty="0">
                  <a:uFill>
                    <a:solidFill>
                      <a:srgbClr val="0070C0"/>
                    </a:solidFill>
                  </a:uFill>
                  <a:latin typeface="Arial" panose="020B0604020202020204" pitchFamily="34" charset="0"/>
                  <a:ea typeface="Calibri" panose="020F0502020204030204" pitchFamily="34" charset="0"/>
                  <a:cs typeface="Arial" panose="020B0604020202020204" pitchFamily="34" charset="0"/>
                </a:rPr>
                <a:t>3750 farmers are engaged </a:t>
              </a:r>
              <a:endParaRPr lang="en-IN" sz="1600" kern="100" dirty="0">
                <a:uFill>
                  <a:solidFill>
                    <a:srgbClr val="0070C0"/>
                  </a:solidFill>
                </a:uFill>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68946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70238" y="222800"/>
            <a:ext cx="10272000" cy="437600"/>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Land &amp; Irrigation </a:t>
            </a:r>
          </a:p>
        </p:txBody>
      </p:sp>
      <p:pic>
        <p:nvPicPr>
          <p:cNvPr id="4" name="Picture 3">
            <a:extLst>
              <a:ext uri="{FF2B5EF4-FFF2-40B4-BE49-F238E27FC236}">
                <a16:creationId xmlns:a16="http://schemas.microsoft.com/office/drawing/2014/main" id="{D99860EC-FA88-D7CF-792E-B1E53996FA91}"/>
              </a:ext>
            </a:extLst>
          </p:cNvPr>
          <p:cNvPicPr>
            <a:picLocks noChangeAspect="1"/>
          </p:cNvPicPr>
          <p:nvPr/>
        </p:nvPicPr>
        <p:blipFill rotWithShape="1">
          <a:blip r:embed="rId2"/>
          <a:srcRect l="12422" t="17221" r="10944"/>
          <a:stretch/>
        </p:blipFill>
        <p:spPr>
          <a:xfrm>
            <a:off x="151530" y="855222"/>
            <a:ext cx="6208363" cy="2342418"/>
          </a:xfrm>
          <a:prstGeom prst="rect">
            <a:avLst/>
          </a:prstGeom>
        </p:spPr>
      </p:pic>
      <p:pic>
        <p:nvPicPr>
          <p:cNvPr id="5" name="Picture 4">
            <a:extLst>
              <a:ext uri="{FF2B5EF4-FFF2-40B4-BE49-F238E27FC236}">
                <a16:creationId xmlns:a16="http://schemas.microsoft.com/office/drawing/2014/main" id="{EB121448-EC0A-90A9-5A57-AF5822C70E7E}"/>
              </a:ext>
            </a:extLst>
          </p:cNvPr>
          <p:cNvPicPr>
            <a:picLocks noChangeAspect="1"/>
          </p:cNvPicPr>
          <p:nvPr/>
        </p:nvPicPr>
        <p:blipFill rotWithShape="1">
          <a:blip r:embed="rId3"/>
          <a:srcRect t="12650"/>
          <a:stretch/>
        </p:blipFill>
        <p:spPr>
          <a:xfrm>
            <a:off x="170238" y="3787935"/>
            <a:ext cx="6208363" cy="2704770"/>
          </a:xfrm>
          <a:prstGeom prst="rect">
            <a:avLst/>
          </a:prstGeom>
        </p:spPr>
      </p:pic>
      <p:sp>
        <p:nvSpPr>
          <p:cNvPr id="12" name="TextBox 11">
            <a:extLst>
              <a:ext uri="{FF2B5EF4-FFF2-40B4-BE49-F238E27FC236}">
                <a16:creationId xmlns:a16="http://schemas.microsoft.com/office/drawing/2014/main" id="{A292B860-950C-00CF-1489-E07A95250726}"/>
              </a:ext>
            </a:extLst>
          </p:cNvPr>
          <p:cNvSpPr txBox="1"/>
          <p:nvPr/>
        </p:nvSpPr>
        <p:spPr>
          <a:xfrm>
            <a:off x="6378601" y="1035294"/>
            <a:ext cx="5585364" cy="1292662"/>
          </a:xfrm>
          <a:prstGeom prst="rect">
            <a:avLst/>
          </a:prstGeom>
          <a:noFill/>
        </p:spPr>
        <p:txBody>
          <a:bodyPr wrap="square">
            <a:spAutoFit/>
          </a:bodyPr>
          <a:lstStyle/>
          <a:p>
            <a:pPr marL="288000" marR="32385" indent="-180000">
              <a:lnSpc>
                <a:spcPct val="110000"/>
              </a:lnSpc>
              <a:spcBef>
                <a:spcPts val="1000"/>
              </a:spcBef>
              <a:spcAft>
                <a:spcPts val="800"/>
              </a:spcAft>
              <a:buClr>
                <a:srgbClr val="1299B3"/>
              </a:buClr>
              <a:buSzPts val="1100"/>
              <a:buFont typeface="Arial" panose="020B0604020202020204" pitchFamily="34" charset="0"/>
              <a:buChar char="•"/>
              <a:tabLst>
                <a:tab pos="630555" algn="l"/>
              </a:tabLst>
            </a:pPr>
            <a:r>
              <a:rPr lang="en-IN" sz="1500" dirty="0">
                <a:latin typeface="Arial" panose="020B0604020202020204" pitchFamily="34" charset="0"/>
                <a:cs typeface="Arial" panose="020B0604020202020204" pitchFamily="34" charset="0"/>
              </a:rPr>
              <a:t>99% HHS having own land </a:t>
            </a:r>
          </a:p>
          <a:p>
            <a:pPr marL="288000" marR="32385" indent="-180000">
              <a:lnSpc>
                <a:spcPct val="110000"/>
              </a:lnSpc>
              <a:spcBef>
                <a:spcPts val="1000"/>
              </a:spcBef>
              <a:spcAft>
                <a:spcPts val="800"/>
              </a:spcAft>
              <a:buClr>
                <a:srgbClr val="1299B3"/>
              </a:buClr>
              <a:buSzPts val="1100"/>
              <a:buFont typeface="Arial" panose="020B0604020202020204" pitchFamily="34" charset="0"/>
              <a:buChar char="•"/>
              <a:tabLst>
                <a:tab pos="630555" algn="l"/>
              </a:tabLst>
            </a:pPr>
            <a:r>
              <a:rPr lang="en-IN" sz="1500" dirty="0">
                <a:latin typeface="Arial" panose="020B0604020202020204" pitchFamily="34" charset="0"/>
                <a:cs typeface="Arial" panose="020B0604020202020204" pitchFamily="34" charset="0"/>
              </a:rPr>
              <a:t>Av. landholding 0.8 acre (baseline -0.7 acre)</a:t>
            </a:r>
          </a:p>
          <a:p>
            <a:pPr marL="288000" indent="-180000">
              <a:spcBef>
                <a:spcPts val="1000"/>
              </a:spcBef>
              <a:buClr>
                <a:srgbClr val="1299B3"/>
              </a:buClr>
              <a:buSzPts val="1100"/>
              <a:buFont typeface="Arial" panose="020B0604020202020204" pitchFamily="34" charset="0"/>
              <a:buChar char="•"/>
            </a:pPr>
            <a:r>
              <a:rPr lang="en-IN" sz="1500" dirty="0">
                <a:latin typeface="Arial" panose="020B0604020202020204" pitchFamily="34" charset="0"/>
                <a:cs typeface="Arial" panose="020B0604020202020204" pitchFamily="34" charset="0"/>
              </a:rPr>
              <a:t>Irrigated land increased baseline (29%) to endline (60%) </a:t>
            </a:r>
          </a:p>
        </p:txBody>
      </p:sp>
      <p:sp>
        <p:nvSpPr>
          <p:cNvPr id="14" name="TextBox 13">
            <a:extLst>
              <a:ext uri="{FF2B5EF4-FFF2-40B4-BE49-F238E27FC236}">
                <a16:creationId xmlns:a16="http://schemas.microsoft.com/office/drawing/2014/main" id="{47FD2C6B-F285-EDC5-09CA-5366FE3E05FB}"/>
              </a:ext>
            </a:extLst>
          </p:cNvPr>
          <p:cNvSpPr txBox="1"/>
          <p:nvPr/>
        </p:nvSpPr>
        <p:spPr>
          <a:xfrm>
            <a:off x="2783556" y="6169539"/>
            <a:ext cx="4001461" cy="646331"/>
          </a:xfrm>
          <a:prstGeom prst="rect">
            <a:avLst/>
          </a:prstGeom>
          <a:noFill/>
        </p:spPr>
        <p:txBody>
          <a:bodyPr wrap="square">
            <a:spAutoFit/>
          </a:bodyPr>
          <a:lstStyle/>
          <a:p>
            <a:pPr marL="288000" indent="-180000">
              <a:spcBef>
                <a:spcPts val="1000"/>
              </a:spcBef>
              <a:buClr>
                <a:srgbClr val="1299B3"/>
              </a:buClr>
              <a:buSzPts val="1100"/>
              <a:buFont typeface="Arial" panose="020B0604020202020204" pitchFamily="34" charset="0"/>
              <a:buChar char="•"/>
            </a:pPr>
            <a:r>
              <a:rPr lang="en-IN" sz="1200" b="1" dirty="0">
                <a:latin typeface="Arial" panose="020B0604020202020204" pitchFamily="34" charset="0"/>
                <a:cs typeface="Arial" panose="020B0604020202020204" pitchFamily="34" charset="0"/>
              </a:rPr>
              <a:t>Irrigation source (Others): </a:t>
            </a:r>
            <a:r>
              <a:rPr lang="en-IN" sz="1200" dirty="0">
                <a:latin typeface="Arial" panose="020B0604020202020204" pitchFamily="34" charset="0"/>
                <a:cs typeface="Arial" panose="020B0604020202020204" pitchFamily="34" charset="0"/>
              </a:rPr>
              <a:t>like gravity pipelines, rainwater, LDP tanks, solar pumping, etc. accounting - 18% HH</a:t>
            </a:r>
          </a:p>
        </p:txBody>
      </p:sp>
      <p:pic>
        <p:nvPicPr>
          <p:cNvPr id="9" name="Picture 8">
            <a:extLst>
              <a:ext uri="{FF2B5EF4-FFF2-40B4-BE49-F238E27FC236}">
                <a16:creationId xmlns:a16="http://schemas.microsoft.com/office/drawing/2014/main" id="{74972639-0F80-43B6-BDBA-6534706AB65D}"/>
              </a:ext>
            </a:extLst>
          </p:cNvPr>
          <p:cNvPicPr>
            <a:picLocks noChangeAspect="1"/>
          </p:cNvPicPr>
          <p:nvPr/>
        </p:nvPicPr>
        <p:blipFill>
          <a:blip r:embed="rId4"/>
          <a:stretch>
            <a:fillRect/>
          </a:stretch>
        </p:blipFill>
        <p:spPr>
          <a:xfrm>
            <a:off x="6359893" y="3924243"/>
            <a:ext cx="5661869" cy="2810769"/>
          </a:xfrm>
          <a:prstGeom prst="rect">
            <a:avLst/>
          </a:prstGeom>
        </p:spPr>
      </p:pic>
      <p:sp>
        <p:nvSpPr>
          <p:cNvPr id="10" name="TextBox 9">
            <a:extLst>
              <a:ext uri="{FF2B5EF4-FFF2-40B4-BE49-F238E27FC236}">
                <a16:creationId xmlns:a16="http://schemas.microsoft.com/office/drawing/2014/main" id="{3716DF54-7EFF-47FF-8E5E-6B030D1573C3}"/>
              </a:ext>
            </a:extLst>
          </p:cNvPr>
          <p:cNvSpPr txBox="1"/>
          <p:nvPr/>
        </p:nvSpPr>
        <p:spPr>
          <a:xfrm>
            <a:off x="6378601" y="3245392"/>
            <a:ext cx="3171799" cy="367216"/>
          </a:xfrm>
          <a:prstGeom prst="rect">
            <a:avLst/>
          </a:prstGeom>
          <a:noFill/>
        </p:spPr>
        <p:txBody>
          <a:bodyPr wrap="square">
            <a:spAutoFit/>
          </a:bodyPr>
          <a:lstStyle/>
          <a:p>
            <a:pPr marR="0" lvl="0" indent="0" fontAlgn="auto">
              <a:lnSpc>
                <a:spcPct val="107000"/>
              </a:lnSpc>
              <a:spcBef>
                <a:spcPts val="0"/>
              </a:spcBef>
              <a:spcAft>
                <a:spcPts val="800"/>
              </a:spcAft>
              <a:buClrTx/>
              <a:buSzTx/>
              <a:buFontTx/>
              <a:buNone/>
              <a:tabLst/>
              <a:defRPr/>
            </a:pPr>
            <a:r>
              <a:rPr lang="en-IN" b="1" dirty="0">
                <a:solidFill>
                  <a:prstClr val="black"/>
                </a:solidFill>
                <a:latin typeface="Arial" panose="020B0604020202020204" pitchFamily="34" charset="0"/>
                <a:ea typeface="Calibri" panose="020F0502020204030204" pitchFamily="34" charset="0"/>
                <a:cs typeface="Arial" panose="020B0604020202020204" pitchFamily="34" charset="0"/>
              </a:rPr>
              <a:t>Benefits &amp; Impact (% HHs)   </a:t>
            </a:r>
          </a:p>
        </p:txBody>
      </p:sp>
    </p:spTree>
    <p:extLst>
      <p:ext uri="{BB962C8B-B14F-4D97-AF65-F5344CB8AC3E}">
        <p14:creationId xmlns:p14="http://schemas.microsoft.com/office/powerpoint/2010/main" val="3751519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73565"/>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Farm Mechanisation </a:t>
            </a:r>
          </a:p>
        </p:txBody>
      </p:sp>
      <p:sp>
        <p:nvSpPr>
          <p:cNvPr id="9" name="TextBox 8">
            <a:extLst>
              <a:ext uri="{FF2B5EF4-FFF2-40B4-BE49-F238E27FC236}">
                <a16:creationId xmlns:a16="http://schemas.microsoft.com/office/drawing/2014/main" id="{8D69B269-80C2-4F0A-82F6-5D5BA3C3DE84}"/>
              </a:ext>
            </a:extLst>
          </p:cNvPr>
          <p:cNvSpPr txBox="1"/>
          <p:nvPr/>
        </p:nvSpPr>
        <p:spPr>
          <a:xfrm>
            <a:off x="284646" y="1523833"/>
            <a:ext cx="3068154" cy="1390509"/>
          </a:xfrm>
          <a:prstGeom prst="rect">
            <a:avLst/>
          </a:prstGeom>
          <a:solidFill>
            <a:schemeClr val="accent2">
              <a:lumMod val="20000"/>
              <a:lumOff val="80000"/>
            </a:schemeClr>
          </a:solidFill>
        </p:spPr>
        <p:txBody>
          <a:bodyPr wrap="square">
            <a:spAutoFit/>
          </a:bodyPr>
          <a:lstStyle/>
          <a:p>
            <a:pPr>
              <a:lnSpc>
                <a:spcPct val="107000"/>
              </a:lnSpc>
              <a:spcAft>
                <a:spcPts val="800"/>
              </a:spcAft>
              <a:defRPr/>
            </a:pPr>
            <a:r>
              <a:rPr lang="en-IN" sz="1600" b="1" dirty="0">
                <a:solidFill>
                  <a:prstClr val="black"/>
                </a:solidFill>
                <a:latin typeface="Arial" panose="020B0604020202020204" pitchFamily="34" charset="0"/>
                <a:ea typeface="Calibri" panose="020F0502020204030204" pitchFamily="34" charset="0"/>
                <a:cs typeface="Arial" panose="020B0604020202020204" pitchFamily="34" charset="0"/>
              </a:rPr>
              <a:t>Change in awareness &amp; availing farm implements/equipment through govt subsidies (% HHs)</a:t>
            </a:r>
          </a:p>
        </p:txBody>
      </p:sp>
      <p:pic>
        <p:nvPicPr>
          <p:cNvPr id="10" name="Picture 9">
            <a:extLst>
              <a:ext uri="{FF2B5EF4-FFF2-40B4-BE49-F238E27FC236}">
                <a16:creationId xmlns:a16="http://schemas.microsoft.com/office/drawing/2014/main" id="{D4C0EF15-113F-41A3-8C42-8468B5A8E35D}"/>
              </a:ext>
            </a:extLst>
          </p:cNvPr>
          <p:cNvPicPr>
            <a:picLocks noChangeAspect="1"/>
          </p:cNvPicPr>
          <p:nvPr/>
        </p:nvPicPr>
        <p:blipFill>
          <a:blip r:embed="rId2"/>
          <a:stretch>
            <a:fillRect/>
          </a:stretch>
        </p:blipFill>
        <p:spPr>
          <a:xfrm>
            <a:off x="3686628" y="597246"/>
            <a:ext cx="8011886" cy="2831754"/>
          </a:xfrm>
          <a:prstGeom prst="rect">
            <a:avLst/>
          </a:prstGeom>
        </p:spPr>
      </p:pic>
      <p:pic>
        <p:nvPicPr>
          <p:cNvPr id="12" name="Picture 11">
            <a:extLst>
              <a:ext uri="{FF2B5EF4-FFF2-40B4-BE49-F238E27FC236}">
                <a16:creationId xmlns:a16="http://schemas.microsoft.com/office/drawing/2014/main" id="{1C5FDD1F-A254-4795-A28D-B5A68DABDB7F}"/>
              </a:ext>
            </a:extLst>
          </p:cNvPr>
          <p:cNvPicPr>
            <a:picLocks noChangeAspect="1"/>
          </p:cNvPicPr>
          <p:nvPr/>
        </p:nvPicPr>
        <p:blipFill>
          <a:blip r:embed="rId3"/>
          <a:stretch>
            <a:fillRect/>
          </a:stretch>
        </p:blipFill>
        <p:spPr>
          <a:xfrm>
            <a:off x="3436409" y="3626017"/>
            <a:ext cx="8262105" cy="3115870"/>
          </a:xfrm>
          <a:prstGeom prst="rect">
            <a:avLst/>
          </a:prstGeom>
        </p:spPr>
      </p:pic>
      <p:sp>
        <p:nvSpPr>
          <p:cNvPr id="13" name="TextBox 12">
            <a:extLst>
              <a:ext uri="{FF2B5EF4-FFF2-40B4-BE49-F238E27FC236}">
                <a16:creationId xmlns:a16="http://schemas.microsoft.com/office/drawing/2014/main" id="{2131367D-16DA-4971-AF0C-2E3AACE1C29B}"/>
              </a:ext>
            </a:extLst>
          </p:cNvPr>
          <p:cNvSpPr txBox="1"/>
          <p:nvPr/>
        </p:nvSpPr>
        <p:spPr>
          <a:xfrm>
            <a:off x="139502" y="4729092"/>
            <a:ext cx="3068154" cy="600101"/>
          </a:xfrm>
          <a:prstGeom prst="rect">
            <a:avLst/>
          </a:prstGeom>
          <a:solidFill>
            <a:schemeClr val="accent2">
              <a:lumMod val="20000"/>
              <a:lumOff val="80000"/>
            </a:schemeClr>
          </a:solidFill>
        </p:spPr>
        <p:txBody>
          <a:bodyPr wrap="square">
            <a:spAutoFit/>
          </a:bodyPr>
          <a:lstStyle/>
          <a:p>
            <a:pPr marR="0" lvl="0" indent="0" fontAlgn="auto">
              <a:lnSpc>
                <a:spcPct val="107000"/>
              </a:lnSpc>
              <a:spcBef>
                <a:spcPts val="0"/>
              </a:spcBef>
              <a:spcAft>
                <a:spcPts val="800"/>
              </a:spcAft>
              <a:buClrTx/>
              <a:buSzTx/>
              <a:buFontTx/>
              <a:buNone/>
              <a:tabLst/>
              <a:defRPr/>
            </a:pPr>
            <a:r>
              <a:rPr lang="en-IN" sz="1600" b="1" dirty="0">
                <a:solidFill>
                  <a:prstClr val="black"/>
                </a:solidFill>
                <a:latin typeface="Arial" panose="020B0604020202020204" pitchFamily="34" charset="0"/>
                <a:ea typeface="Calibri" panose="020F0502020204030204" pitchFamily="34" charset="0"/>
                <a:cs typeface="Arial" panose="020B0604020202020204" pitchFamily="34" charset="0"/>
              </a:rPr>
              <a:t>Benefits and impact of using farm equipment </a:t>
            </a:r>
          </a:p>
        </p:txBody>
      </p:sp>
    </p:spTree>
    <p:extLst>
      <p:ext uri="{BB962C8B-B14F-4D97-AF65-F5344CB8AC3E}">
        <p14:creationId xmlns:p14="http://schemas.microsoft.com/office/powerpoint/2010/main" val="2958627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17AC0-3C00-67B5-B1A8-2875E4F8D21F}"/>
              </a:ext>
            </a:extLst>
          </p:cNvPr>
          <p:cNvPicPr>
            <a:picLocks noChangeAspect="1"/>
          </p:cNvPicPr>
          <p:nvPr/>
        </p:nvPicPr>
        <p:blipFill rotWithShape="1">
          <a:blip r:embed="rId2"/>
          <a:srcRect t="9801"/>
          <a:stretch/>
        </p:blipFill>
        <p:spPr>
          <a:xfrm>
            <a:off x="770750" y="1454053"/>
            <a:ext cx="3845569" cy="3066464"/>
          </a:xfrm>
          <a:prstGeom prst="rect">
            <a:avLst/>
          </a:prstGeom>
        </p:spPr>
      </p:pic>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213779" y="110219"/>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Honey Value Chain</a:t>
            </a:r>
          </a:p>
        </p:txBody>
      </p:sp>
      <p:sp>
        <p:nvSpPr>
          <p:cNvPr id="2" name="TextBox 1">
            <a:extLst>
              <a:ext uri="{FF2B5EF4-FFF2-40B4-BE49-F238E27FC236}">
                <a16:creationId xmlns:a16="http://schemas.microsoft.com/office/drawing/2014/main" id="{C30DD2D9-FB66-C1AF-6E97-BD97DF70BB85}"/>
              </a:ext>
            </a:extLst>
          </p:cNvPr>
          <p:cNvSpPr txBox="1"/>
          <p:nvPr/>
        </p:nvSpPr>
        <p:spPr>
          <a:xfrm>
            <a:off x="302110" y="736467"/>
            <a:ext cx="6469080" cy="373436"/>
          </a:xfrm>
          <a:prstGeom prst="rect">
            <a:avLst/>
          </a:prstGeom>
          <a:noFill/>
        </p:spPr>
        <p:txBody>
          <a:bodyPr wrap="square">
            <a:spAutoFit/>
          </a:bodyPr>
          <a:lstStyle/>
          <a:p>
            <a:pPr marR="0" lvl="0" indent="0" fontAlgn="auto">
              <a:lnSpc>
                <a:spcPct val="107000"/>
              </a:lnSpc>
              <a:spcBef>
                <a:spcPts val="0"/>
              </a:spcBef>
              <a:spcAft>
                <a:spcPts val="800"/>
              </a:spcAft>
              <a:buClrTx/>
              <a:buSzTx/>
              <a:buFontTx/>
              <a:buNone/>
              <a:tabLst/>
              <a:defRPr/>
            </a:pPr>
            <a:r>
              <a:rPr lang="en-IN" b="1" dirty="0">
                <a:solidFill>
                  <a:prstClr val="black"/>
                </a:solidFill>
                <a:latin typeface="Arial" panose="020B0604020202020204" pitchFamily="34" charset="0"/>
                <a:ea typeface="Calibri" panose="020F0502020204030204" pitchFamily="34" charset="0"/>
                <a:cs typeface="Arial" panose="020B0604020202020204" pitchFamily="34" charset="0"/>
              </a:rPr>
              <a:t>Change in harvest of honey </a:t>
            </a:r>
          </a:p>
        </p:txBody>
      </p:sp>
      <p:sp>
        <p:nvSpPr>
          <p:cNvPr id="5" name="Rectangle 4">
            <a:extLst>
              <a:ext uri="{FF2B5EF4-FFF2-40B4-BE49-F238E27FC236}">
                <a16:creationId xmlns:a16="http://schemas.microsoft.com/office/drawing/2014/main" id="{774AE42E-C3CC-493A-9E7D-C167FE2C16E6}"/>
              </a:ext>
            </a:extLst>
          </p:cNvPr>
          <p:cNvSpPr/>
          <p:nvPr/>
        </p:nvSpPr>
        <p:spPr>
          <a:xfrm>
            <a:off x="213779" y="4849390"/>
            <a:ext cx="4924278" cy="1914883"/>
          </a:xfrm>
          <a:prstGeom prst="rect">
            <a:avLst/>
          </a:prstGeom>
        </p:spPr>
        <p:txBody>
          <a:bodyPr wrap="square">
            <a:spAutoFit/>
          </a:bodyPr>
          <a:lstStyle/>
          <a:p>
            <a:pPr marL="171450" lvl="0" indent="-171450">
              <a:lnSpc>
                <a:spcPct val="120000"/>
              </a:lnSpc>
              <a:spcAft>
                <a:spcPts val="300"/>
              </a:spcAft>
              <a:buClr>
                <a:srgbClr val="002A66"/>
              </a:buClr>
              <a:buSzPts val="1100"/>
              <a:buFont typeface="Arial" panose="020B0604020202020204" pitchFamily="34" charset="0"/>
              <a:buChar char="•"/>
            </a:pPr>
            <a:r>
              <a:rPr lang="en-IN" sz="1600" kern="100" dirty="0">
                <a:solidFill>
                  <a:srgbClr val="FF0000"/>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158% growth in production </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compared to the baseline.</a:t>
            </a:r>
          </a:p>
          <a:p>
            <a:pPr marL="171450" indent="-171450">
              <a:lnSpc>
                <a:spcPct val="120000"/>
              </a:lnSpc>
              <a:spcAft>
                <a:spcPts val="3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Use of machines for extraction, improved quality and quantity.</a:t>
            </a:r>
          </a:p>
          <a:p>
            <a:pPr marL="171450" indent="-171450">
              <a:lnSpc>
                <a:spcPct val="120000"/>
              </a:lnSpc>
              <a:spcAft>
                <a:spcPts val="3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68% of surveyed beekeepers had prior experience in beekeeping, while </a:t>
            </a:r>
            <a:r>
              <a:rPr lang="en-IN" sz="1600" kern="100" dirty="0">
                <a:solidFill>
                  <a:srgbClr val="FF0000"/>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32% were newcomers</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83975ABA-79C8-47F2-9DFA-39C3DB1B6F20}"/>
              </a:ext>
            </a:extLst>
          </p:cNvPr>
          <p:cNvPicPr>
            <a:picLocks noChangeAspect="1"/>
          </p:cNvPicPr>
          <p:nvPr/>
        </p:nvPicPr>
        <p:blipFill>
          <a:blip r:embed="rId3"/>
          <a:stretch>
            <a:fillRect/>
          </a:stretch>
        </p:blipFill>
        <p:spPr>
          <a:xfrm>
            <a:off x="5826141" y="445624"/>
            <a:ext cx="4210988" cy="4230551"/>
          </a:xfrm>
          <a:prstGeom prst="rect">
            <a:avLst/>
          </a:prstGeom>
        </p:spPr>
      </p:pic>
      <p:sp>
        <p:nvSpPr>
          <p:cNvPr id="8" name="TextBox 7">
            <a:extLst>
              <a:ext uri="{FF2B5EF4-FFF2-40B4-BE49-F238E27FC236}">
                <a16:creationId xmlns:a16="http://schemas.microsoft.com/office/drawing/2014/main" id="{60E294E8-C4BA-483C-A136-E7BBF132AD61}"/>
              </a:ext>
            </a:extLst>
          </p:cNvPr>
          <p:cNvSpPr txBox="1"/>
          <p:nvPr/>
        </p:nvSpPr>
        <p:spPr>
          <a:xfrm>
            <a:off x="5722920" y="438197"/>
            <a:ext cx="6469080" cy="373436"/>
          </a:xfrm>
          <a:prstGeom prst="rect">
            <a:avLst/>
          </a:prstGeom>
          <a:noFill/>
        </p:spPr>
        <p:txBody>
          <a:bodyPr wrap="square">
            <a:spAutoFit/>
          </a:bodyPr>
          <a:lstStyle/>
          <a:p>
            <a:pPr>
              <a:lnSpc>
                <a:spcPct val="107000"/>
              </a:lnSpc>
              <a:spcAft>
                <a:spcPts val="800"/>
              </a:spcAft>
              <a:defRPr/>
            </a:pPr>
            <a:r>
              <a:rPr lang="en-IN" b="1" dirty="0">
                <a:solidFill>
                  <a:prstClr val="black"/>
                </a:solidFill>
                <a:latin typeface="Arial" panose="020B0604020202020204" pitchFamily="34" charset="0"/>
                <a:ea typeface="Calibri" panose="020F0502020204030204" pitchFamily="34" charset="0"/>
                <a:cs typeface="Arial" panose="020B0604020202020204" pitchFamily="34" charset="0"/>
              </a:rPr>
              <a:t>Income from beekeeping</a:t>
            </a:r>
          </a:p>
        </p:txBody>
      </p:sp>
      <p:sp>
        <p:nvSpPr>
          <p:cNvPr id="9" name="TextBox 8">
            <a:extLst>
              <a:ext uri="{FF2B5EF4-FFF2-40B4-BE49-F238E27FC236}">
                <a16:creationId xmlns:a16="http://schemas.microsoft.com/office/drawing/2014/main" id="{59665CDB-0C87-4C72-A517-B93FF460D1C4}"/>
              </a:ext>
            </a:extLst>
          </p:cNvPr>
          <p:cNvSpPr txBox="1"/>
          <p:nvPr/>
        </p:nvSpPr>
        <p:spPr>
          <a:xfrm>
            <a:off x="5826141" y="4395787"/>
            <a:ext cx="6030410" cy="2462213"/>
          </a:xfrm>
          <a:prstGeom prst="rect">
            <a:avLst/>
          </a:prstGeom>
          <a:noFill/>
        </p:spPr>
        <p:txBody>
          <a:bodyPr wrap="square">
            <a:spAutoFit/>
          </a:bodyPr>
          <a:lstStyle/>
          <a:p>
            <a:pPr marL="171450" lvl="0" indent="-171450">
              <a:spcAft>
                <a:spcPts val="3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68% respondents sold honey in local markets, now exclusively sell to Honey Processing Unit/ SRC in </a:t>
            </a:r>
            <a:r>
              <a:rPr lang="en-IN" sz="1600" kern="100" dirty="0" err="1">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Maldevta</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 Raipur.</a:t>
            </a:r>
          </a:p>
          <a:p>
            <a:pPr marL="171450" lvl="0" indent="-171450">
              <a:spcAft>
                <a:spcPts val="3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Price increased, Rs. 497 per kg to Rs. 584 per kg.</a:t>
            </a:r>
          </a:p>
          <a:p>
            <a:pPr marL="171450" lvl="0" indent="-171450">
              <a:spcAft>
                <a:spcPts val="300"/>
              </a:spcAft>
              <a:buClr>
                <a:srgbClr val="002A66"/>
              </a:buClr>
              <a:buSzPts val="1100"/>
              <a:buFont typeface="Arial" panose="020B0604020202020204" pitchFamily="34" charset="0"/>
              <a:buChar char="•"/>
            </a:pPr>
            <a:r>
              <a:rPr lang="en-IN" sz="1600" kern="100" dirty="0">
                <a:solidFill>
                  <a:srgbClr val="FF0000"/>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203% increase in income</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 over the baseline.</a:t>
            </a:r>
          </a:p>
          <a:p>
            <a:pPr marL="171450" lvl="0" indent="-171450">
              <a:spcAft>
                <a:spcPts val="3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Increased income reduced financial dependency of women</a:t>
            </a:r>
          </a:p>
          <a:p>
            <a:pPr marL="171450" indent="-171450">
              <a:spcAft>
                <a:spcPts val="300"/>
              </a:spcAft>
              <a:buClr>
                <a:srgbClr val="002A66"/>
              </a:buClr>
              <a:buSzPts val="1100"/>
              <a:buFont typeface="Arial" panose="020B0604020202020204" pitchFamily="34" charset="0"/>
              <a:buChar char="•"/>
            </a:pPr>
            <a:r>
              <a:rPr lang="en-IN" sz="1600" b="1"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Challenges in beekeeping : </a:t>
            </a: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diseases/pest attacks (96%); lack of flora (77%). Hives are vulnerable to attacks by birds and bears, posing a challenge for protecting them from wild animal encounters. </a:t>
            </a:r>
          </a:p>
        </p:txBody>
      </p:sp>
    </p:spTree>
    <p:extLst>
      <p:ext uri="{BB962C8B-B14F-4D97-AF65-F5344CB8AC3E}">
        <p14:creationId xmlns:p14="http://schemas.microsoft.com/office/powerpoint/2010/main" val="4077852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7597266" y="2539538"/>
            <a:ext cx="3138912" cy="544782"/>
          </a:xfrm>
          <a:prstGeom prst="roundRect">
            <a:avLst/>
          </a:prstGeom>
          <a:solidFill>
            <a:srgbClr val="505041"/>
          </a:solidFill>
          <a:ln>
            <a:solidFill>
              <a:srgbClr val="505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Interventions/ Focus Area </a:t>
            </a:r>
            <a:endParaRPr lang="en-GB" b="1" dirty="0">
              <a:solidFill>
                <a:schemeClr val="bg1"/>
              </a:solidFill>
            </a:endParaRPr>
          </a:p>
        </p:txBody>
      </p:sp>
      <p:sp>
        <p:nvSpPr>
          <p:cNvPr id="35" name="TextBox 34"/>
          <p:cNvSpPr txBox="1"/>
          <p:nvPr/>
        </p:nvSpPr>
        <p:spPr>
          <a:xfrm>
            <a:off x="7129116" y="3284861"/>
            <a:ext cx="5062884" cy="286232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dirty="0"/>
              <a:t>Strengthening of Key Value Chains </a:t>
            </a:r>
          </a:p>
          <a:p>
            <a:pPr marL="742950" lvl="1" indent="-285750">
              <a:buFont typeface="Arial" panose="020B0604020202020204" pitchFamily="34" charset="0"/>
              <a:buChar char="•"/>
            </a:pPr>
            <a:r>
              <a:rPr lang="en-IN" dirty="0"/>
              <a:t>Pulses, millets &amp; traditional crops cereals </a:t>
            </a:r>
          </a:p>
          <a:p>
            <a:pPr marL="742950" lvl="1" indent="-285750">
              <a:buFont typeface="Arial" panose="020B0604020202020204" pitchFamily="34" charset="0"/>
              <a:buChar char="•"/>
            </a:pPr>
            <a:r>
              <a:rPr lang="en-IN" dirty="0"/>
              <a:t>Mountain seed production</a:t>
            </a:r>
          </a:p>
          <a:p>
            <a:pPr marL="742950" lvl="1" indent="-285750">
              <a:buFont typeface="Arial" panose="020B0604020202020204" pitchFamily="34" charset="0"/>
              <a:buChar char="•"/>
            </a:pPr>
            <a:r>
              <a:rPr lang="en-IN" dirty="0"/>
              <a:t>Himalayan honey</a:t>
            </a:r>
          </a:p>
          <a:p>
            <a:pPr marL="742950" lvl="1" indent="-285750">
              <a:buFont typeface="Arial" panose="020B0604020202020204" pitchFamily="34" charset="0"/>
              <a:buChar char="•"/>
            </a:pPr>
            <a:r>
              <a:rPr lang="en-US" dirty="0"/>
              <a:t>Herbs, spices and vegetables (high value)</a:t>
            </a:r>
          </a:p>
          <a:p>
            <a:pPr marL="285750" indent="-285750">
              <a:buFont typeface="Arial" panose="020B0604020202020204" pitchFamily="34" charset="0"/>
              <a:buChar char="•"/>
            </a:pPr>
            <a:r>
              <a:rPr lang="en-IN" b="1" dirty="0"/>
              <a:t>Creating critical Irrigation support system</a:t>
            </a:r>
          </a:p>
          <a:p>
            <a:pPr marL="285750" indent="-285750">
              <a:buFont typeface="Arial" panose="020B0604020202020204" pitchFamily="34" charset="0"/>
              <a:buChar char="•"/>
            </a:pPr>
            <a:r>
              <a:rPr lang="en-IN" b="1" dirty="0"/>
              <a:t>Popularize farm Mechanization &amp; post harvest </a:t>
            </a:r>
          </a:p>
          <a:p>
            <a:pPr marL="285750" indent="-285750">
              <a:buFont typeface="Arial" panose="020B0604020202020204" pitchFamily="34" charset="0"/>
              <a:buChar char="•"/>
            </a:pPr>
            <a:r>
              <a:rPr lang="en-IN" b="1" dirty="0"/>
              <a:t>Improved varieties &amp; production technology</a:t>
            </a:r>
          </a:p>
          <a:p>
            <a:pPr marL="285750" indent="-285750">
              <a:buFont typeface="Arial" panose="020B0604020202020204" pitchFamily="34" charset="0"/>
              <a:buChar char="•"/>
            </a:pPr>
            <a:r>
              <a:rPr lang="en-IN" b="1" dirty="0"/>
              <a:t>Community institution led value addition, storage, market linkage development </a:t>
            </a:r>
          </a:p>
        </p:txBody>
      </p:sp>
      <p:sp>
        <p:nvSpPr>
          <p:cNvPr id="17" name="Rectangle 16">
            <a:extLst>
              <a:ext uri="{FF2B5EF4-FFF2-40B4-BE49-F238E27FC236}">
                <a16:creationId xmlns:a16="http://schemas.microsoft.com/office/drawing/2014/main" id="{C782BE08-8A23-4A31-9B9D-79A349E16DCB}"/>
              </a:ext>
            </a:extLst>
          </p:cNvPr>
          <p:cNvSpPr/>
          <p:nvPr/>
        </p:nvSpPr>
        <p:spPr>
          <a:xfrm>
            <a:off x="0" y="799487"/>
            <a:ext cx="7597266" cy="646331"/>
          </a:xfrm>
          <a:prstGeom prst="rect">
            <a:avLst/>
          </a:prstGeom>
        </p:spPr>
        <p:txBody>
          <a:bodyPr wrap="square">
            <a:spAutoFit/>
          </a:bodyPr>
          <a:lstStyle/>
          <a:p>
            <a:pPr algn="ctr"/>
            <a:r>
              <a:rPr lang="en-US" b="1" dirty="0">
                <a:solidFill>
                  <a:prstClr val="black"/>
                </a:solidFill>
              </a:rPr>
              <a:t>Enhance Incomes of 30,000 mountain farmers from 500 villages through </a:t>
            </a:r>
            <a:r>
              <a:rPr lang="en-US" b="1" dirty="0">
                <a:solidFill>
                  <a:srgbClr val="FF0000"/>
                </a:solidFill>
              </a:rPr>
              <a:t>production, technology, post harvest processes and collective marketing</a:t>
            </a:r>
          </a:p>
        </p:txBody>
      </p:sp>
      <p:sp>
        <p:nvSpPr>
          <p:cNvPr id="18" name="Title 1">
            <a:extLst>
              <a:ext uri="{FF2B5EF4-FFF2-40B4-BE49-F238E27FC236}">
                <a16:creationId xmlns:a16="http://schemas.microsoft.com/office/drawing/2014/main" id="{2A92D689-7D0B-4C40-9B6B-1E3C1B26BCC8}"/>
              </a:ext>
            </a:extLst>
          </p:cNvPr>
          <p:cNvSpPr txBox="1">
            <a:spLocks/>
          </p:cNvSpPr>
          <p:nvPr/>
        </p:nvSpPr>
        <p:spPr>
          <a:xfrm>
            <a:off x="1" y="55687"/>
            <a:ext cx="7129116" cy="532866"/>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solidFill>
                  <a:schemeClr val="bg1"/>
                </a:solidFill>
                <a:latin typeface="Agency FB" panose="020B0503020202020204" pitchFamily="34" charset="0"/>
              </a:rPr>
              <a:t>Program Coverage, Outlay and Focus Area</a:t>
            </a:r>
          </a:p>
        </p:txBody>
      </p:sp>
      <p:sp>
        <p:nvSpPr>
          <p:cNvPr id="21" name="object 4"/>
          <p:cNvSpPr txBox="1"/>
          <p:nvPr/>
        </p:nvSpPr>
        <p:spPr>
          <a:xfrm>
            <a:off x="367117" y="1791441"/>
            <a:ext cx="4974928" cy="320601"/>
          </a:xfrm>
          <a:prstGeom prst="rect">
            <a:avLst/>
          </a:prstGeom>
        </p:spPr>
        <p:txBody>
          <a:bodyPr vert="horz" wrap="square" lIns="0" tIns="12700" rIns="0" bIns="0" rtlCol="0">
            <a:spAutoFit/>
          </a:bodyPr>
          <a:lstStyle/>
          <a:p>
            <a:pPr marL="12700">
              <a:lnSpc>
                <a:spcPct val="100000"/>
              </a:lnSpc>
              <a:spcBef>
                <a:spcPts val="100"/>
              </a:spcBef>
            </a:pPr>
            <a:r>
              <a:rPr lang="en-US" sz="2000" b="1" spc="-10" dirty="0">
                <a:solidFill>
                  <a:srgbClr val="FF0000"/>
                </a:solidFill>
                <a:latin typeface="Calibri"/>
                <a:cs typeface="Calibri"/>
              </a:rPr>
              <a:t>Uttarakhand Program (Mountain districts)</a:t>
            </a:r>
            <a:endParaRPr sz="2000" dirty="0">
              <a:latin typeface="Calibri"/>
              <a:cs typeface="Calibri"/>
            </a:endParaRPr>
          </a:p>
        </p:txBody>
      </p:sp>
      <p:graphicFrame>
        <p:nvGraphicFramePr>
          <p:cNvPr id="6" name="Table 5">
            <a:extLst>
              <a:ext uri="{FF2B5EF4-FFF2-40B4-BE49-F238E27FC236}">
                <a16:creationId xmlns:a16="http://schemas.microsoft.com/office/drawing/2014/main" id="{3504051B-4B23-5371-0BE5-C77D0C68CE3F}"/>
              </a:ext>
            </a:extLst>
          </p:cNvPr>
          <p:cNvGraphicFramePr>
            <a:graphicFrameLocks noGrp="1"/>
          </p:cNvGraphicFramePr>
          <p:nvPr>
            <p:extLst>
              <p:ext uri="{D42A27DB-BD31-4B8C-83A1-F6EECF244321}">
                <p14:modId xmlns:p14="http://schemas.microsoft.com/office/powerpoint/2010/main" val="3523374775"/>
              </p:ext>
            </p:extLst>
          </p:nvPr>
        </p:nvGraphicFramePr>
        <p:xfrm>
          <a:off x="7736919" y="686573"/>
          <a:ext cx="3847277" cy="1520623"/>
        </p:xfrm>
        <a:graphic>
          <a:graphicData uri="http://schemas.openxmlformats.org/drawingml/2006/table">
            <a:tbl>
              <a:tblPr>
                <a:tableStyleId>{5DA37D80-6434-44D0-A028-1B22A696006F}</a:tableStyleId>
              </a:tblPr>
              <a:tblGrid>
                <a:gridCol w="1284508">
                  <a:extLst>
                    <a:ext uri="{9D8B030D-6E8A-4147-A177-3AD203B41FA5}">
                      <a16:colId xmlns:a16="http://schemas.microsoft.com/office/drawing/2014/main" val="716010355"/>
                    </a:ext>
                  </a:extLst>
                </a:gridCol>
                <a:gridCol w="846763">
                  <a:extLst>
                    <a:ext uri="{9D8B030D-6E8A-4147-A177-3AD203B41FA5}">
                      <a16:colId xmlns:a16="http://schemas.microsoft.com/office/drawing/2014/main" val="2033257215"/>
                    </a:ext>
                  </a:extLst>
                </a:gridCol>
                <a:gridCol w="923493">
                  <a:extLst>
                    <a:ext uri="{9D8B030D-6E8A-4147-A177-3AD203B41FA5}">
                      <a16:colId xmlns:a16="http://schemas.microsoft.com/office/drawing/2014/main" val="3851536898"/>
                    </a:ext>
                  </a:extLst>
                </a:gridCol>
                <a:gridCol w="792513">
                  <a:extLst>
                    <a:ext uri="{9D8B030D-6E8A-4147-A177-3AD203B41FA5}">
                      <a16:colId xmlns:a16="http://schemas.microsoft.com/office/drawing/2014/main" val="3850337104"/>
                    </a:ext>
                  </a:extLst>
                </a:gridCol>
              </a:tblGrid>
              <a:tr h="506875">
                <a:tc>
                  <a:txBody>
                    <a:bodyPr/>
                    <a:lstStyle/>
                    <a:p>
                      <a:pPr algn="ctr" rtl="0" fontAlgn="ctr"/>
                      <a:r>
                        <a:rPr lang="en-IN" sz="1400" b="1" u="none" strike="noStrike" dirty="0">
                          <a:effectLst/>
                        </a:rPr>
                        <a:t>Outlay (in Crores)</a:t>
                      </a:r>
                      <a:endParaRPr lang="en-IN" sz="14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rtl="0" fontAlgn="ctr"/>
                      <a:r>
                        <a:rPr lang="en-IN" sz="1400" b="1" u="none" strike="noStrike" dirty="0">
                          <a:effectLst/>
                        </a:rPr>
                        <a:t> Budget </a:t>
                      </a:r>
                      <a:endParaRPr lang="en-IN" sz="14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rtl="0" fontAlgn="ctr"/>
                      <a:r>
                        <a:rPr lang="en-IN" sz="1400" b="1" u="none" strike="noStrike" dirty="0">
                          <a:effectLst/>
                        </a:rPr>
                        <a:t>Expenditure </a:t>
                      </a:r>
                      <a:endParaRPr lang="en-IN" sz="14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tc>
                  <a:txBody>
                    <a:bodyPr/>
                    <a:lstStyle/>
                    <a:p>
                      <a:pPr algn="ctr" rtl="0" fontAlgn="ctr"/>
                      <a:r>
                        <a:rPr lang="en-IN" sz="1400" b="1" u="none" strike="noStrike" dirty="0">
                          <a:effectLst/>
                        </a:rPr>
                        <a:t> % Utilization </a:t>
                      </a:r>
                      <a:endParaRPr lang="en-IN" sz="1400" b="1" i="0" u="none" strike="noStrike" dirty="0">
                        <a:solidFill>
                          <a:srgbClr val="000000"/>
                        </a:solidFill>
                        <a:effectLst/>
                        <a:latin typeface="Calibri" panose="020F0502020204030204"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2814276870"/>
                  </a:ext>
                </a:extLst>
              </a:tr>
              <a:tr h="253437">
                <a:tc>
                  <a:txBody>
                    <a:bodyPr/>
                    <a:lstStyle/>
                    <a:p>
                      <a:pPr algn="ctr" rtl="0" fontAlgn="ctr"/>
                      <a:r>
                        <a:rPr lang="en-IN" sz="1400" u="none" strike="noStrike" dirty="0">
                          <a:effectLst/>
                        </a:rPr>
                        <a:t>Trusts</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9.5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8.8</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93%</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484899549"/>
                  </a:ext>
                </a:extLst>
              </a:tr>
              <a:tr h="253437">
                <a:tc>
                  <a:txBody>
                    <a:bodyPr/>
                    <a:lstStyle/>
                    <a:p>
                      <a:pPr algn="ctr" rtl="0" fontAlgn="ctr"/>
                      <a:r>
                        <a:rPr lang="en-IN" sz="1400" u="none" strike="noStrike">
                          <a:effectLst/>
                        </a:rPr>
                        <a:t>Others</a:t>
                      </a:r>
                      <a:endParaRPr lang="en-IN" sz="1400" b="0" i="0" u="none" strike="noStrike">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15.5</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15.3</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98%</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68309021"/>
                  </a:ext>
                </a:extLst>
              </a:tr>
              <a:tr h="253437">
                <a:tc>
                  <a:txBody>
                    <a:bodyPr/>
                    <a:lstStyle/>
                    <a:p>
                      <a:pPr algn="ctr" rtl="0" fontAlgn="ctr"/>
                      <a:r>
                        <a:rPr lang="en-IN" sz="1400" u="none" strike="noStrike" dirty="0">
                          <a:effectLst/>
                        </a:rPr>
                        <a:t>Community</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4.8</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4.39</a:t>
                      </a:r>
                      <a:endParaRPr lang="en-IN" sz="14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u="none" strike="noStrike" dirty="0">
                          <a:effectLst/>
                        </a:rPr>
                        <a:t>91%</a:t>
                      </a:r>
                      <a:endParaRPr lang="en-IN" sz="14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09239830"/>
                  </a:ext>
                </a:extLst>
              </a:tr>
              <a:tr h="253437">
                <a:tc>
                  <a:txBody>
                    <a:bodyPr/>
                    <a:lstStyle/>
                    <a:p>
                      <a:pPr algn="ctr" rtl="0" fontAlgn="ctr"/>
                      <a:r>
                        <a:rPr lang="en-IN" sz="1400" b="1" u="none" strike="noStrike" dirty="0">
                          <a:effectLst/>
                        </a:rPr>
                        <a:t>Total </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b="1" u="none" strike="noStrike" dirty="0">
                          <a:effectLst/>
                        </a:rPr>
                        <a:t>29.9</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b="1" u="none" strike="noStrike" dirty="0">
                          <a:effectLst/>
                        </a:rPr>
                        <a:t>28.5</a:t>
                      </a:r>
                      <a:endParaRPr lang="en-IN" sz="14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rtl="0" fontAlgn="ctr"/>
                      <a:r>
                        <a:rPr lang="en-IN" sz="1400" b="1" u="none" strike="noStrike" dirty="0">
                          <a:effectLst/>
                        </a:rPr>
                        <a:t>94%</a:t>
                      </a:r>
                      <a:endParaRPr lang="en-IN" sz="1400" b="1" i="0" u="none" strike="noStrike" dirty="0">
                        <a:solidFill>
                          <a:srgbClr val="000000"/>
                        </a:solidFill>
                        <a:effectLst/>
                        <a:latin typeface="Calibri" panose="020F0502020204030204" pitchFamily="34" charset="0"/>
                      </a:endParaRPr>
                    </a:p>
                  </a:txBody>
                  <a:tcPr marL="7620" marR="7620" marT="7620" marB="0" anchor="ctr">
                    <a:solidFill>
                      <a:schemeClr val="accent1">
                        <a:lumMod val="60000"/>
                        <a:lumOff val="40000"/>
                      </a:schemeClr>
                    </a:solidFill>
                  </a:tcPr>
                </a:tc>
                <a:extLst>
                  <a:ext uri="{0D108BD9-81ED-4DB2-BD59-A6C34878D82A}">
                    <a16:rowId xmlns:a16="http://schemas.microsoft.com/office/drawing/2014/main" val="1357383814"/>
                  </a:ext>
                </a:extLst>
              </a:tr>
            </a:tbl>
          </a:graphicData>
        </a:graphic>
      </p:graphicFrame>
      <p:pic>
        <p:nvPicPr>
          <p:cNvPr id="14" name="Picture 13">
            <a:extLst>
              <a:ext uri="{FF2B5EF4-FFF2-40B4-BE49-F238E27FC236}">
                <a16:creationId xmlns:a16="http://schemas.microsoft.com/office/drawing/2014/main" id="{0377C5FD-7D9C-4C7F-BE81-C2B5EC47188F}"/>
              </a:ext>
            </a:extLst>
          </p:cNvPr>
          <p:cNvPicPr>
            <a:picLocks noChangeAspect="1"/>
          </p:cNvPicPr>
          <p:nvPr/>
        </p:nvPicPr>
        <p:blipFill rotWithShape="1">
          <a:blip r:embed="rId3"/>
          <a:srcRect t="35178" b="36378"/>
          <a:stretch/>
        </p:blipFill>
        <p:spPr>
          <a:xfrm>
            <a:off x="531541" y="5542595"/>
            <a:ext cx="1833862" cy="574630"/>
          </a:xfrm>
          <a:prstGeom prst="rect">
            <a:avLst/>
          </a:prstGeom>
        </p:spPr>
      </p:pic>
      <p:sp>
        <p:nvSpPr>
          <p:cNvPr id="16" name="Rectangle 15">
            <a:extLst>
              <a:ext uri="{FF2B5EF4-FFF2-40B4-BE49-F238E27FC236}">
                <a16:creationId xmlns:a16="http://schemas.microsoft.com/office/drawing/2014/main" id="{F4D6EA8C-9BB1-4CEA-BE58-812682AC6DBA}"/>
              </a:ext>
            </a:extLst>
          </p:cNvPr>
          <p:cNvSpPr/>
          <p:nvPr/>
        </p:nvSpPr>
        <p:spPr>
          <a:xfrm>
            <a:off x="2485015" y="5548394"/>
            <a:ext cx="915702" cy="59947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N" dirty="0"/>
          </a:p>
        </p:txBody>
      </p:sp>
      <p:sp>
        <p:nvSpPr>
          <p:cNvPr id="19" name="Rectangle 18">
            <a:extLst>
              <a:ext uri="{FF2B5EF4-FFF2-40B4-BE49-F238E27FC236}">
                <a16:creationId xmlns:a16="http://schemas.microsoft.com/office/drawing/2014/main" id="{18B68847-B60A-4CF0-9264-5F4A6B0C4F34}"/>
              </a:ext>
            </a:extLst>
          </p:cNvPr>
          <p:cNvSpPr/>
          <p:nvPr/>
        </p:nvSpPr>
        <p:spPr>
          <a:xfrm>
            <a:off x="4625548" y="5554087"/>
            <a:ext cx="1578196" cy="525262"/>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N" dirty="0"/>
          </a:p>
        </p:txBody>
      </p:sp>
      <p:sp>
        <p:nvSpPr>
          <p:cNvPr id="20" name="Rectangle 19">
            <a:extLst>
              <a:ext uri="{FF2B5EF4-FFF2-40B4-BE49-F238E27FC236}">
                <a16:creationId xmlns:a16="http://schemas.microsoft.com/office/drawing/2014/main" id="{F4D6EA8C-9BB1-4CEA-BE58-812682AC6DBA}"/>
              </a:ext>
            </a:extLst>
          </p:cNvPr>
          <p:cNvSpPr/>
          <p:nvPr/>
        </p:nvSpPr>
        <p:spPr>
          <a:xfrm>
            <a:off x="3434618" y="5346365"/>
            <a:ext cx="984982" cy="94360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22" name="object 3"/>
          <p:cNvGraphicFramePr>
            <a:graphicFrameLocks noGrp="1"/>
          </p:cNvGraphicFramePr>
          <p:nvPr>
            <p:extLst>
              <p:ext uri="{D42A27DB-BD31-4B8C-83A1-F6EECF244321}">
                <p14:modId xmlns:p14="http://schemas.microsoft.com/office/powerpoint/2010/main" val="2411791729"/>
              </p:ext>
            </p:extLst>
          </p:nvPr>
        </p:nvGraphicFramePr>
        <p:xfrm>
          <a:off x="554225" y="2252982"/>
          <a:ext cx="4140965" cy="2008232"/>
        </p:xfrm>
        <a:graphic>
          <a:graphicData uri="http://schemas.openxmlformats.org/drawingml/2006/table">
            <a:tbl>
              <a:tblPr firstRow="1" bandRow="1">
                <a:tableStyleId>{2D5ABB26-0587-4C30-8999-92F81FD0307C}</a:tableStyleId>
              </a:tblPr>
              <a:tblGrid>
                <a:gridCol w="1410324">
                  <a:extLst>
                    <a:ext uri="{9D8B030D-6E8A-4147-A177-3AD203B41FA5}">
                      <a16:colId xmlns:a16="http://schemas.microsoft.com/office/drawing/2014/main" val="20000"/>
                    </a:ext>
                  </a:extLst>
                </a:gridCol>
                <a:gridCol w="1084865">
                  <a:extLst>
                    <a:ext uri="{9D8B030D-6E8A-4147-A177-3AD203B41FA5}">
                      <a16:colId xmlns:a16="http://schemas.microsoft.com/office/drawing/2014/main" val="20001"/>
                    </a:ext>
                  </a:extLst>
                </a:gridCol>
                <a:gridCol w="1645776">
                  <a:extLst>
                    <a:ext uri="{9D8B030D-6E8A-4147-A177-3AD203B41FA5}">
                      <a16:colId xmlns:a16="http://schemas.microsoft.com/office/drawing/2014/main" val="20002"/>
                    </a:ext>
                  </a:extLst>
                </a:gridCol>
              </a:tblGrid>
              <a:tr h="350029">
                <a:tc>
                  <a:txBody>
                    <a:bodyPr/>
                    <a:lstStyle/>
                    <a:p>
                      <a:pPr marL="8255">
                        <a:lnSpc>
                          <a:spcPct val="100000"/>
                        </a:lnSpc>
                        <a:spcBef>
                          <a:spcPts val="580"/>
                        </a:spcBef>
                      </a:pPr>
                      <a:r>
                        <a:rPr sz="1600" b="1" spc="-15" dirty="0">
                          <a:latin typeface="Calibri"/>
                          <a:cs typeface="Calibri"/>
                        </a:rPr>
                        <a:t>Coverage</a:t>
                      </a:r>
                      <a:endParaRPr sz="1600">
                        <a:latin typeface="Calibri"/>
                        <a:cs typeface="Calibri"/>
                      </a:endParaRPr>
                    </a:p>
                  </a:txBody>
                  <a:tcPr marL="0" marR="0" marT="73660" marB="0">
                    <a:lnT w="28575">
                      <a:solidFill>
                        <a:srgbClr val="000000"/>
                      </a:solidFill>
                      <a:prstDash val="solid"/>
                    </a:lnT>
                  </a:tcPr>
                </a:tc>
                <a:tc>
                  <a:txBody>
                    <a:bodyPr/>
                    <a:lstStyle/>
                    <a:p>
                      <a:pPr marR="98425" algn="ctr">
                        <a:lnSpc>
                          <a:spcPct val="100000"/>
                        </a:lnSpc>
                        <a:spcBef>
                          <a:spcPts val="580"/>
                        </a:spcBef>
                      </a:pPr>
                      <a:r>
                        <a:rPr sz="1600" b="1" spc="-40" dirty="0">
                          <a:latin typeface="Calibri"/>
                          <a:cs typeface="Calibri"/>
                        </a:rPr>
                        <a:t>Target</a:t>
                      </a:r>
                      <a:endParaRPr sz="1600">
                        <a:latin typeface="Calibri"/>
                        <a:cs typeface="Calibri"/>
                      </a:endParaRPr>
                    </a:p>
                  </a:txBody>
                  <a:tcPr marL="0" marR="0" marT="73660" marB="0">
                    <a:lnT w="28575">
                      <a:solidFill>
                        <a:srgbClr val="000000"/>
                      </a:solidFill>
                      <a:prstDash val="solid"/>
                    </a:lnT>
                  </a:tcPr>
                </a:tc>
                <a:tc>
                  <a:txBody>
                    <a:bodyPr/>
                    <a:lstStyle/>
                    <a:p>
                      <a:pPr marL="2540" algn="ctr">
                        <a:lnSpc>
                          <a:spcPct val="100000"/>
                        </a:lnSpc>
                        <a:spcBef>
                          <a:spcPts val="580"/>
                        </a:spcBef>
                      </a:pPr>
                      <a:r>
                        <a:rPr sz="1600" b="1" spc="-5" dirty="0">
                          <a:solidFill>
                            <a:srgbClr val="FFFFFF"/>
                          </a:solidFill>
                          <a:latin typeface="Calibri"/>
                          <a:cs typeface="Calibri"/>
                        </a:rPr>
                        <a:t>Achievement</a:t>
                      </a:r>
                      <a:endParaRPr sz="1600" dirty="0">
                        <a:latin typeface="Calibri"/>
                        <a:cs typeface="Calibri"/>
                      </a:endParaRPr>
                    </a:p>
                  </a:txBody>
                  <a:tcPr marL="0" marR="0" marT="73660" marB="0">
                    <a:lnT w="28575">
                      <a:solidFill>
                        <a:srgbClr val="000000"/>
                      </a:solidFill>
                      <a:prstDash val="solid"/>
                    </a:lnT>
                    <a:solidFill>
                      <a:srgbClr val="00B050"/>
                    </a:solidFill>
                  </a:tcPr>
                </a:tc>
                <a:extLst>
                  <a:ext uri="{0D108BD9-81ED-4DB2-BD59-A6C34878D82A}">
                    <a16:rowId xmlns:a16="http://schemas.microsoft.com/office/drawing/2014/main" val="10000"/>
                  </a:ext>
                </a:extLst>
              </a:tr>
              <a:tr h="283583">
                <a:tc>
                  <a:txBody>
                    <a:bodyPr/>
                    <a:lstStyle/>
                    <a:p>
                      <a:pPr marL="433388" indent="-350838" algn="l">
                        <a:lnSpc>
                          <a:spcPts val="2320"/>
                        </a:lnSpc>
                      </a:pPr>
                      <a:r>
                        <a:rPr sz="1600" spc="-15" dirty="0">
                          <a:latin typeface="Calibri"/>
                          <a:cs typeface="Calibri"/>
                        </a:rPr>
                        <a:t>State</a:t>
                      </a:r>
                      <a:endParaRPr sz="1600" dirty="0">
                        <a:latin typeface="Calibri"/>
                        <a:cs typeface="Calibri"/>
                      </a:endParaRPr>
                    </a:p>
                  </a:txBody>
                  <a:tcPr marL="0" marR="0" marT="0" marB="0"/>
                </a:tc>
                <a:tc>
                  <a:txBody>
                    <a:bodyPr/>
                    <a:lstStyle/>
                    <a:p>
                      <a:pPr marR="99060" algn="ctr">
                        <a:lnSpc>
                          <a:spcPts val="2320"/>
                        </a:lnSpc>
                      </a:pPr>
                      <a:r>
                        <a:rPr sz="1600" b="1" dirty="0">
                          <a:latin typeface="Calibri"/>
                          <a:cs typeface="Calibri"/>
                        </a:rPr>
                        <a:t>1</a:t>
                      </a:r>
                      <a:endParaRPr sz="1600" dirty="0">
                        <a:latin typeface="Calibri"/>
                        <a:cs typeface="Calibri"/>
                      </a:endParaRPr>
                    </a:p>
                  </a:txBody>
                  <a:tcPr marL="0" marR="0" marT="0" marB="0"/>
                </a:tc>
                <a:tc>
                  <a:txBody>
                    <a:bodyPr/>
                    <a:lstStyle/>
                    <a:p>
                      <a:pPr marL="635" algn="ctr">
                        <a:lnSpc>
                          <a:spcPts val="2320"/>
                        </a:lnSpc>
                      </a:pPr>
                      <a:r>
                        <a:rPr sz="1600" dirty="0">
                          <a:solidFill>
                            <a:srgbClr val="FFFFFF"/>
                          </a:solidFill>
                          <a:latin typeface="Calibri"/>
                          <a:cs typeface="Calibri"/>
                        </a:rPr>
                        <a:t>1</a:t>
                      </a:r>
                      <a:endParaRPr sz="1600" dirty="0">
                        <a:latin typeface="Calibri"/>
                        <a:cs typeface="Calibri"/>
                      </a:endParaRPr>
                    </a:p>
                  </a:txBody>
                  <a:tcPr marL="0" marR="0" marT="0" marB="0">
                    <a:solidFill>
                      <a:srgbClr val="00B050"/>
                    </a:solidFill>
                  </a:tcPr>
                </a:tc>
                <a:extLst>
                  <a:ext uri="{0D108BD9-81ED-4DB2-BD59-A6C34878D82A}">
                    <a16:rowId xmlns:a16="http://schemas.microsoft.com/office/drawing/2014/main" val="10001"/>
                  </a:ext>
                </a:extLst>
              </a:tr>
              <a:tr h="283944">
                <a:tc>
                  <a:txBody>
                    <a:bodyPr/>
                    <a:lstStyle/>
                    <a:p>
                      <a:pPr marL="279400" indent="-196850" algn="l">
                        <a:lnSpc>
                          <a:spcPts val="2320"/>
                        </a:lnSpc>
                      </a:pPr>
                      <a:r>
                        <a:rPr sz="1600" spc="-5" dirty="0">
                          <a:latin typeface="Calibri"/>
                          <a:cs typeface="Calibri"/>
                        </a:rPr>
                        <a:t>Districts</a:t>
                      </a:r>
                      <a:endParaRPr sz="1600" dirty="0">
                        <a:latin typeface="Calibri"/>
                        <a:cs typeface="Calibri"/>
                      </a:endParaRPr>
                    </a:p>
                  </a:txBody>
                  <a:tcPr marL="0" marR="0" marT="0" marB="0"/>
                </a:tc>
                <a:tc>
                  <a:txBody>
                    <a:bodyPr/>
                    <a:lstStyle/>
                    <a:p>
                      <a:pPr marR="99060" algn="ctr">
                        <a:lnSpc>
                          <a:spcPts val="2320"/>
                        </a:lnSpc>
                      </a:pPr>
                      <a:r>
                        <a:rPr sz="1600" b="1" dirty="0">
                          <a:latin typeface="Calibri"/>
                          <a:cs typeface="Calibri"/>
                        </a:rPr>
                        <a:t>9</a:t>
                      </a:r>
                      <a:endParaRPr sz="1600">
                        <a:latin typeface="Calibri"/>
                        <a:cs typeface="Calibri"/>
                      </a:endParaRPr>
                    </a:p>
                  </a:txBody>
                  <a:tcPr marL="0" marR="0" marT="0" marB="0"/>
                </a:tc>
                <a:tc>
                  <a:txBody>
                    <a:bodyPr/>
                    <a:lstStyle/>
                    <a:p>
                      <a:pPr marL="1270" algn="ctr">
                        <a:lnSpc>
                          <a:spcPts val="2320"/>
                        </a:lnSpc>
                      </a:pPr>
                      <a:r>
                        <a:rPr sz="1600" dirty="0">
                          <a:solidFill>
                            <a:srgbClr val="FFFFFF"/>
                          </a:solidFill>
                          <a:latin typeface="Calibri"/>
                          <a:cs typeface="Calibri"/>
                        </a:rPr>
                        <a:t>9</a:t>
                      </a:r>
                      <a:endParaRPr sz="1600" dirty="0">
                        <a:latin typeface="Calibri"/>
                        <a:cs typeface="Calibri"/>
                      </a:endParaRPr>
                    </a:p>
                  </a:txBody>
                  <a:tcPr marL="0" marR="0" marT="0" marB="0">
                    <a:solidFill>
                      <a:srgbClr val="00B050"/>
                    </a:solidFill>
                  </a:tcPr>
                </a:tc>
                <a:extLst>
                  <a:ext uri="{0D108BD9-81ED-4DB2-BD59-A6C34878D82A}">
                    <a16:rowId xmlns:a16="http://schemas.microsoft.com/office/drawing/2014/main" val="10002"/>
                  </a:ext>
                </a:extLst>
              </a:tr>
              <a:tr h="244470">
                <a:tc>
                  <a:txBody>
                    <a:bodyPr/>
                    <a:lstStyle/>
                    <a:p>
                      <a:pPr marL="90805" algn="l">
                        <a:lnSpc>
                          <a:spcPts val="2320"/>
                        </a:lnSpc>
                      </a:pPr>
                      <a:r>
                        <a:rPr lang="en-US" sz="1600" dirty="0">
                          <a:latin typeface="Calibri"/>
                          <a:cs typeface="Calibri"/>
                        </a:rPr>
                        <a:t>Blocks </a:t>
                      </a:r>
                      <a:endParaRPr sz="1600" dirty="0">
                        <a:latin typeface="Calibri"/>
                        <a:cs typeface="Calibri"/>
                      </a:endParaRPr>
                    </a:p>
                  </a:txBody>
                  <a:tcPr marL="0" marR="0" marT="0" marB="0"/>
                </a:tc>
                <a:tc>
                  <a:txBody>
                    <a:bodyPr/>
                    <a:lstStyle/>
                    <a:p>
                      <a:pPr marR="98425" algn="ctr">
                        <a:lnSpc>
                          <a:spcPts val="2320"/>
                        </a:lnSpc>
                      </a:pPr>
                      <a:r>
                        <a:rPr lang="en-US" sz="1600" b="1" dirty="0">
                          <a:latin typeface="Calibri"/>
                          <a:cs typeface="Calibri"/>
                        </a:rPr>
                        <a:t>12</a:t>
                      </a:r>
                      <a:endParaRPr sz="1600" b="1" dirty="0">
                        <a:latin typeface="Calibri"/>
                        <a:cs typeface="Calibri"/>
                      </a:endParaRPr>
                    </a:p>
                  </a:txBody>
                  <a:tcPr marL="0" marR="0" marT="0" marB="0"/>
                </a:tc>
                <a:tc>
                  <a:txBody>
                    <a:bodyPr/>
                    <a:lstStyle/>
                    <a:p>
                      <a:pPr marL="1270" algn="ctr">
                        <a:lnSpc>
                          <a:spcPts val="2320"/>
                        </a:lnSpc>
                      </a:pPr>
                      <a:r>
                        <a:rPr lang="en-US" sz="1600" dirty="0">
                          <a:solidFill>
                            <a:schemeClr val="bg1"/>
                          </a:solidFill>
                          <a:latin typeface="Calibri"/>
                          <a:cs typeface="Calibri"/>
                        </a:rPr>
                        <a:t>12</a:t>
                      </a:r>
                      <a:endParaRPr sz="1600" dirty="0">
                        <a:solidFill>
                          <a:schemeClr val="bg1"/>
                        </a:solidFill>
                        <a:latin typeface="Calibri"/>
                        <a:cs typeface="Calibri"/>
                      </a:endParaRPr>
                    </a:p>
                  </a:txBody>
                  <a:tcPr marL="0" marR="0" marT="0" marB="0">
                    <a:solidFill>
                      <a:srgbClr val="00B050"/>
                    </a:solidFill>
                  </a:tcPr>
                </a:tc>
                <a:extLst>
                  <a:ext uri="{0D108BD9-81ED-4DB2-BD59-A6C34878D82A}">
                    <a16:rowId xmlns:a16="http://schemas.microsoft.com/office/drawing/2014/main" val="791864294"/>
                  </a:ext>
                </a:extLst>
              </a:tr>
              <a:tr h="244470">
                <a:tc>
                  <a:txBody>
                    <a:bodyPr/>
                    <a:lstStyle/>
                    <a:p>
                      <a:pPr marL="90805" algn="l">
                        <a:lnSpc>
                          <a:spcPts val="2320"/>
                        </a:lnSpc>
                      </a:pPr>
                      <a:r>
                        <a:rPr lang="en-US" sz="1600" dirty="0">
                          <a:latin typeface="Calibri"/>
                          <a:cs typeface="Calibri"/>
                        </a:rPr>
                        <a:t>Clusters </a:t>
                      </a:r>
                      <a:endParaRPr sz="1600" dirty="0">
                        <a:latin typeface="Calibri"/>
                        <a:cs typeface="Calibri"/>
                      </a:endParaRPr>
                    </a:p>
                  </a:txBody>
                  <a:tcPr marL="0" marR="0" marT="0" marB="0"/>
                </a:tc>
                <a:tc>
                  <a:txBody>
                    <a:bodyPr/>
                    <a:lstStyle/>
                    <a:p>
                      <a:pPr marR="98425" algn="ctr">
                        <a:lnSpc>
                          <a:spcPts val="2320"/>
                        </a:lnSpc>
                      </a:pPr>
                      <a:r>
                        <a:rPr lang="en-US" sz="1600" b="1" dirty="0">
                          <a:latin typeface="Calibri"/>
                          <a:cs typeface="Calibri"/>
                        </a:rPr>
                        <a:t>12</a:t>
                      </a:r>
                      <a:endParaRPr sz="1600" b="1" dirty="0">
                        <a:latin typeface="Calibri"/>
                        <a:cs typeface="Calibri"/>
                      </a:endParaRPr>
                    </a:p>
                  </a:txBody>
                  <a:tcPr marL="0" marR="0" marT="0" marB="0"/>
                </a:tc>
                <a:tc>
                  <a:txBody>
                    <a:bodyPr/>
                    <a:lstStyle/>
                    <a:p>
                      <a:pPr marL="1270" algn="ctr">
                        <a:lnSpc>
                          <a:spcPts val="2320"/>
                        </a:lnSpc>
                      </a:pPr>
                      <a:r>
                        <a:rPr lang="en-US" sz="1600" dirty="0">
                          <a:solidFill>
                            <a:schemeClr val="bg1"/>
                          </a:solidFill>
                          <a:latin typeface="Calibri"/>
                          <a:cs typeface="Calibri"/>
                        </a:rPr>
                        <a:t>12</a:t>
                      </a:r>
                      <a:endParaRPr sz="1600" dirty="0">
                        <a:solidFill>
                          <a:schemeClr val="bg1"/>
                        </a:solidFill>
                        <a:latin typeface="Calibri"/>
                        <a:cs typeface="Calibri"/>
                      </a:endParaRPr>
                    </a:p>
                  </a:txBody>
                  <a:tcPr marL="0" marR="0" marT="0" marB="0">
                    <a:solidFill>
                      <a:srgbClr val="00B050"/>
                    </a:solidFill>
                  </a:tcPr>
                </a:tc>
                <a:extLst>
                  <a:ext uri="{0D108BD9-81ED-4DB2-BD59-A6C34878D82A}">
                    <a16:rowId xmlns:a16="http://schemas.microsoft.com/office/drawing/2014/main" val="2085244423"/>
                  </a:ext>
                </a:extLst>
              </a:tr>
              <a:tr h="244470">
                <a:tc>
                  <a:txBody>
                    <a:bodyPr/>
                    <a:lstStyle/>
                    <a:p>
                      <a:pPr marL="303213" indent="-220663" algn="l">
                        <a:lnSpc>
                          <a:spcPts val="2320"/>
                        </a:lnSpc>
                      </a:pPr>
                      <a:r>
                        <a:rPr sz="1600" spc="-5" dirty="0">
                          <a:latin typeface="Calibri"/>
                          <a:cs typeface="Calibri"/>
                        </a:rPr>
                        <a:t>Villages</a:t>
                      </a:r>
                      <a:endParaRPr sz="1600" dirty="0">
                        <a:latin typeface="Calibri"/>
                        <a:cs typeface="Calibri"/>
                      </a:endParaRPr>
                    </a:p>
                  </a:txBody>
                  <a:tcPr marL="0" marR="0" marT="0" marB="0"/>
                </a:tc>
                <a:tc>
                  <a:txBody>
                    <a:bodyPr/>
                    <a:lstStyle/>
                    <a:p>
                      <a:pPr marR="98425" algn="ctr">
                        <a:lnSpc>
                          <a:spcPts val="2320"/>
                        </a:lnSpc>
                      </a:pPr>
                      <a:r>
                        <a:rPr sz="1600" b="1" dirty="0">
                          <a:latin typeface="Calibri"/>
                          <a:cs typeface="Calibri"/>
                        </a:rPr>
                        <a:t>500</a:t>
                      </a:r>
                      <a:endParaRPr sz="1600">
                        <a:latin typeface="Calibri"/>
                        <a:cs typeface="Calibri"/>
                      </a:endParaRPr>
                    </a:p>
                  </a:txBody>
                  <a:tcPr marL="0" marR="0" marT="0" marB="0"/>
                </a:tc>
                <a:tc>
                  <a:txBody>
                    <a:bodyPr/>
                    <a:lstStyle/>
                    <a:p>
                      <a:pPr marL="1270" algn="ctr">
                        <a:lnSpc>
                          <a:spcPts val="2320"/>
                        </a:lnSpc>
                      </a:pPr>
                      <a:r>
                        <a:rPr lang="en-US" sz="1600" dirty="0">
                          <a:solidFill>
                            <a:srgbClr val="FFFFFF"/>
                          </a:solidFill>
                          <a:latin typeface="Calibri"/>
                          <a:cs typeface="Calibri"/>
                        </a:rPr>
                        <a:t>500</a:t>
                      </a:r>
                      <a:endParaRPr sz="1600" dirty="0">
                        <a:latin typeface="Calibri"/>
                        <a:cs typeface="Calibri"/>
                      </a:endParaRPr>
                    </a:p>
                  </a:txBody>
                  <a:tcPr marL="0" marR="0" marT="0" marB="0">
                    <a:solidFill>
                      <a:srgbClr val="00B050"/>
                    </a:solidFill>
                  </a:tcPr>
                </a:tc>
                <a:extLst>
                  <a:ext uri="{0D108BD9-81ED-4DB2-BD59-A6C34878D82A}">
                    <a16:rowId xmlns:a16="http://schemas.microsoft.com/office/drawing/2014/main" val="632703348"/>
                  </a:ext>
                </a:extLst>
              </a:tr>
              <a:tr h="244470">
                <a:tc>
                  <a:txBody>
                    <a:bodyPr/>
                    <a:lstStyle/>
                    <a:p>
                      <a:pPr marL="90805" algn="l">
                        <a:lnSpc>
                          <a:spcPts val="2320"/>
                        </a:lnSpc>
                      </a:pPr>
                      <a:r>
                        <a:rPr sz="1600" spc="-5" dirty="0">
                          <a:latin typeface="Calibri"/>
                          <a:cs typeface="Calibri"/>
                        </a:rPr>
                        <a:t>Households</a:t>
                      </a:r>
                      <a:endParaRPr sz="1600" dirty="0">
                        <a:latin typeface="Calibri"/>
                        <a:cs typeface="Calibri"/>
                      </a:endParaRPr>
                    </a:p>
                  </a:txBody>
                  <a:tcPr marL="0" marR="0" marT="0" marB="0">
                    <a:lnB w="28575">
                      <a:solidFill>
                        <a:srgbClr val="000000"/>
                      </a:solidFill>
                      <a:prstDash val="solid"/>
                    </a:lnB>
                  </a:tcPr>
                </a:tc>
                <a:tc>
                  <a:txBody>
                    <a:bodyPr/>
                    <a:lstStyle/>
                    <a:p>
                      <a:pPr marR="98425" algn="ctr">
                        <a:lnSpc>
                          <a:spcPts val="2320"/>
                        </a:lnSpc>
                      </a:pPr>
                      <a:r>
                        <a:rPr sz="1600" b="1" dirty="0">
                          <a:latin typeface="Calibri"/>
                          <a:cs typeface="Calibri"/>
                        </a:rPr>
                        <a:t>30000</a:t>
                      </a:r>
                      <a:endParaRPr sz="1600" dirty="0">
                        <a:latin typeface="Calibri"/>
                        <a:cs typeface="Calibri"/>
                      </a:endParaRPr>
                    </a:p>
                  </a:txBody>
                  <a:tcPr marL="0" marR="0" marT="0" marB="0">
                    <a:lnB w="28575">
                      <a:solidFill>
                        <a:srgbClr val="000000"/>
                      </a:solidFill>
                      <a:prstDash val="solid"/>
                    </a:lnB>
                  </a:tcPr>
                </a:tc>
                <a:tc>
                  <a:txBody>
                    <a:bodyPr/>
                    <a:lstStyle/>
                    <a:p>
                      <a:pPr marL="1270" algn="ctr">
                        <a:lnSpc>
                          <a:spcPts val="2320"/>
                        </a:lnSpc>
                      </a:pPr>
                      <a:r>
                        <a:rPr lang="en-US" sz="1600" dirty="0">
                          <a:solidFill>
                            <a:srgbClr val="FFFFFF"/>
                          </a:solidFill>
                          <a:latin typeface="Calibri"/>
                          <a:cs typeface="Calibri"/>
                        </a:rPr>
                        <a:t>29,869</a:t>
                      </a:r>
                      <a:endParaRPr sz="1600" dirty="0">
                        <a:latin typeface="Calibri"/>
                        <a:cs typeface="Calibri"/>
                      </a:endParaRPr>
                    </a:p>
                  </a:txBody>
                  <a:tcPr marL="0" marR="0" marT="0" marB="0">
                    <a:lnB w="28575">
                      <a:solidFill>
                        <a:srgbClr val="000000"/>
                      </a:solidFill>
                      <a:prstDash val="solid"/>
                    </a:lnB>
                    <a:solidFill>
                      <a:srgbClr val="00B050"/>
                    </a:solidFill>
                  </a:tcPr>
                </a:tc>
                <a:extLst>
                  <a:ext uri="{0D108BD9-81ED-4DB2-BD59-A6C34878D82A}">
                    <a16:rowId xmlns:a16="http://schemas.microsoft.com/office/drawing/2014/main" val="3718278359"/>
                  </a:ext>
                </a:extLst>
              </a:tr>
            </a:tbl>
          </a:graphicData>
        </a:graphic>
      </p:graphicFrame>
      <p:sp>
        <p:nvSpPr>
          <p:cNvPr id="3" name="TextBox 2"/>
          <p:cNvSpPr txBox="1"/>
          <p:nvPr/>
        </p:nvSpPr>
        <p:spPr>
          <a:xfrm>
            <a:off x="4769458" y="3948835"/>
            <a:ext cx="586854" cy="338554"/>
          </a:xfrm>
          <a:prstGeom prst="rect">
            <a:avLst/>
          </a:prstGeom>
          <a:solidFill>
            <a:schemeClr val="accent1">
              <a:lumMod val="60000"/>
              <a:lumOff val="40000"/>
            </a:schemeClr>
          </a:solidFill>
        </p:spPr>
        <p:txBody>
          <a:bodyPr wrap="square" rtlCol="0">
            <a:spAutoFit/>
          </a:bodyPr>
          <a:lstStyle/>
          <a:p>
            <a:r>
              <a:rPr lang="en-IN" sz="1600" b="1" dirty="0"/>
              <a:t>97%</a:t>
            </a:r>
          </a:p>
        </p:txBody>
      </p:sp>
      <p:sp>
        <p:nvSpPr>
          <p:cNvPr id="15" name="object 4">
            <a:extLst>
              <a:ext uri="{FF2B5EF4-FFF2-40B4-BE49-F238E27FC236}">
                <a16:creationId xmlns:a16="http://schemas.microsoft.com/office/drawing/2014/main" id="{2A999677-E028-4BA4-9E6B-5D03784F810E}"/>
              </a:ext>
            </a:extLst>
          </p:cNvPr>
          <p:cNvSpPr txBox="1"/>
          <p:nvPr/>
        </p:nvSpPr>
        <p:spPr>
          <a:xfrm>
            <a:off x="694620" y="5204448"/>
            <a:ext cx="4496492" cy="320601"/>
          </a:xfrm>
          <a:prstGeom prst="rect">
            <a:avLst/>
          </a:prstGeom>
        </p:spPr>
        <p:txBody>
          <a:bodyPr vert="horz" wrap="square" lIns="0" tIns="12700" rIns="0" bIns="0" rtlCol="0">
            <a:spAutoFit/>
          </a:bodyPr>
          <a:lstStyle/>
          <a:p>
            <a:pPr marL="12700">
              <a:lnSpc>
                <a:spcPct val="100000"/>
              </a:lnSpc>
              <a:spcBef>
                <a:spcPts val="100"/>
              </a:spcBef>
            </a:pPr>
            <a:r>
              <a:rPr lang="en-US" sz="2000" b="1" spc="-10" dirty="0">
                <a:solidFill>
                  <a:srgbClr val="FF0000"/>
                </a:solidFill>
                <a:latin typeface="Calibri"/>
                <a:cs typeface="Calibri"/>
              </a:rPr>
              <a:t>Donors:</a:t>
            </a:r>
            <a:endParaRPr sz="2000" dirty="0">
              <a:latin typeface="Calibri"/>
              <a:cs typeface="Calibri"/>
            </a:endParaRPr>
          </a:p>
        </p:txBody>
      </p:sp>
      <p:sp>
        <p:nvSpPr>
          <p:cNvPr id="4" name="TextBox 3">
            <a:extLst>
              <a:ext uri="{FF2B5EF4-FFF2-40B4-BE49-F238E27FC236}">
                <a16:creationId xmlns:a16="http://schemas.microsoft.com/office/drawing/2014/main" id="{AB621533-81D5-4B47-9726-4FFF606C4FFC}"/>
              </a:ext>
            </a:extLst>
          </p:cNvPr>
          <p:cNvSpPr txBox="1"/>
          <p:nvPr/>
        </p:nvSpPr>
        <p:spPr>
          <a:xfrm>
            <a:off x="367117" y="4652117"/>
            <a:ext cx="6358765" cy="338554"/>
          </a:xfrm>
          <a:prstGeom prst="rect">
            <a:avLst/>
          </a:prstGeom>
          <a:solidFill>
            <a:schemeClr val="bg1">
              <a:lumMod val="85000"/>
            </a:schemeClr>
          </a:solidFill>
        </p:spPr>
        <p:txBody>
          <a:bodyPr wrap="square" rtlCol="0">
            <a:spAutoFit/>
          </a:bodyPr>
          <a:lstStyle/>
          <a:p>
            <a:r>
              <a:rPr lang="en-US" sz="1600" b="1" dirty="0"/>
              <a:t>Field Implementing Partners : </a:t>
            </a:r>
            <a:r>
              <a:rPr lang="en-US" sz="1600" dirty="0"/>
              <a:t>– CHIRAG, KSS, Himad Samiti, DI -9 clusters  </a:t>
            </a:r>
            <a:endParaRPr lang="en-IN" sz="1600" dirty="0"/>
          </a:p>
        </p:txBody>
      </p:sp>
      <p:sp>
        <p:nvSpPr>
          <p:cNvPr id="5" name="Rectangle 4">
            <a:extLst>
              <a:ext uri="{FF2B5EF4-FFF2-40B4-BE49-F238E27FC236}">
                <a16:creationId xmlns:a16="http://schemas.microsoft.com/office/drawing/2014/main" id="{669D3CB4-D84F-4D83-922C-B8D5BCE525D9}"/>
              </a:ext>
            </a:extLst>
          </p:cNvPr>
          <p:cNvSpPr/>
          <p:nvPr/>
        </p:nvSpPr>
        <p:spPr>
          <a:xfrm>
            <a:off x="7687240" y="175926"/>
            <a:ext cx="4504759" cy="292388"/>
          </a:xfrm>
          <a:prstGeom prst="rect">
            <a:avLst/>
          </a:prstGeom>
        </p:spPr>
        <p:txBody>
          <a:bodyPr wrap="none">
            <a:spAutoFit/>
          </a:bodyPr>
          <a:lstStyle/>
          <a:p>
            <a:r>
              <a:rPr lang="en-IN" sz="1300" b="1" dirty="0">
                <a:solidFill>
                  <a:srgbClr val="FF0000"/>
                </a:solidFill>
                <a:latin typeface="Arial" panose="020B0604020202020204" pitchFamily="34" charset="0"/>
                <a:cs typeface="Arial" panose="020B0604020202020204" pitchFamily="34" charset="0"/>
              </a:rPr>
              <a:t>Project period: </a:t>
            </a:r>
            <a:r>
              <a:rPr lang="en-IN" sz="1300" dirty="0">
                <a:solidFill>
                  <a:srgbClr val="FF0000"/>
                </a:solidFill>
                <a:latin typeface="Arial" panose="020B0604020202020204" pitchFamily="34" charset="0"/>
                <a:cs typeface="Arial" panose="020B0604020202020204" pitchFamily="34" charset="0"/>
              </a:rPr>
              <a:t>Feb 2018 - Jan 2023 (NCE </a:t>
            </a:r>
            <a:r>
              <a:rPr lang="en-IN" sz="1300" dirty="0" err="1">
                <a:solidFill>
                  <a:srgbClr val="FF0000"/>
                </a:solidFill>
                <a:latin typeface="Arial" panose="020B0604020202020204" pitchFamily="34" charset="0"/>
                <a:cs typeface="Arial" panose="020B0604020202020204" pitchFamily="34" charset="0"/>
              </a:rPr>
              <a:t>upto</a:t>
            </a:r>
            <a:r>
              <a:rPr lang="en-IN" sz="1300" dirty="0">
                <a:solidFill>
                  <a:srgbClr val="FF0000"/>
                </a:solidFill>
                <a:latin typeface="Arial" panose="020B0604020202020204" pitchFamily="34" charset="0"/>
                <a:cs typeface="Arial" panose="020B0604020202020204" pitchFamily="34" charset="0"/>
              </a:rPr>
              <a:t> Sep 23)</a:t>
            </a:r>
            <a:endParaRPr lang="en-IN" sz="1300" dirty="0">
              <a:solidFill>
                <a:srgbClr val="FF0000"/>
              </a:solidFill>
            </a:endParaRPr>
          </a:p>
        </p:txBody>
      </p:sp>
    </p:spTree>
    <p:extLst>
      <p:ext uri="{BB962C8B-B14F-4D97-AF65-F5344CB8AC3E}">
        <p14:creationId xmlns:p14="http://schemas.microsoft.com/office/powerpoint/2010/main" val="400363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6D8E64-625D-1414-FD19-8CF88A17F4F4}"/>
              </a:ext>
            </a:extLst>
          </p:cNvPr>
          <p:cNvSpPr/>
          <p:nvPr/>
        </p:nvSpPr>
        <p:spPr>
          <a:xfrm>
            <a:off x="8079129" y="0"/>
            <a:ext cx="4112871" cy="6857999"/>
          </a:xfrm>
          <a:prstGeom prst="rect">
            <a:avLst/>
          </a:prstGeom>
          <a:gradFill>
            <a:gsLst>
              <a:gs pos="0">
                <a:srgbClr val="002A66"/>
              </a:gs>
              <a:gs pos="100000">
                <a:srgbClr val="00B1E7"/>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161442"/>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Institutional Support </a:t>
            </a:r>
          </a:p>
        </p:txBody>
      </p:sp>
      <p:sp>
        <p:nvSpPr>
          <p:cNvPr id="5" name="TextBox 4">
            <a:extLst>
              <a:ext uri="{FF2B5EF4-FFF2-40B4-BE49-F238E27FC236}">
                <a16:creationId xmlns:a16="http://schemas.microsoft.com/office/drawing/2014/main" id="{9166EF68-A3F5-16C1-DEC0-E24FEF2C4369}"/>
              </a:ext>
            </a:extLst>
          </p:cNvPr>
          <p:cNvSpPr txBox="1"/>
          <p:nvPr/>
        </p:nvSpPr>
        <p:spPr>
          <a:xfrm>
            <a:off x="649026" y="932410"/>
            <a:ext cx="6469080" cy="373436"/>
          </a:xfrm>
          <a:prstGeom prst="rect">
            <a:avLst/>
          </a:prstGeom>
          <a:noFill/>
        </p:spPr>
        <p:txBody>
          <a:bodyPr wrap="square">
            <a:spAutoFit/>
          </a:bodyPr>
          <a:lstStyle/>
          <a:p>
            <a:pPr marR="0" lvl="0" indent="0" fontAlgn="auto">
              <a:lnSpc>
                <a:spcPct val="107000"/>
              </a:lnSpc>
              <a:spcBef>
                <a:spcPts val="0"/>
              </a:spcBef>
              <a:spcAft>
                <a:spcPts val="800"/>
              </a:spcAft>
              <a:buClrTx/>
              <a:buSzTx/>
              <a:buFontTx/>
              <a:buNone/>
              <a:tabLst/>
              <a:defRPr/>
            </a:pPr>
            <a:r>
              <a:rPr lang="en-IN" b="1" dirty="0">
                <a:solidFill>
                  <a:prstClr val="black"/>
                </a:solidFill>
                <a:latin typeface="Arial" panose="020B0604020202020204" pitchFamily="34" charset="0"/>
                <a:ea typeface="Calibri" panose="020F0502020204030204" pitchFamily="34" charset="0"/>
                <a:cs typeface="Arial" panose="020B0604020202020204" pitchFamily="34" charset="0"/>
              </a:rPr>
              <a:t>Overall benefits of being associated with collectives</a:t>
            </a:r>
          </a:p>
        </p:txBody>
      </p:sp>
      <p:pic>
        <p:nvPicPr>
          <p:cNvPr id="7" name="Picture 6">
            <a:extLst>
              <a:ext uri="{FF2B5EF4-FFF2-40B4-BE49-F238E27FC236}">
                <a16:creationId xmlns:a16="http://schemas.microsoft.com/office/drawing/2014/main" id="{94D4DBF7-21D0-BAAD-3E59-D7612E92ED24}"/>
              </a:ext>
            </a:extLst>
          </p:cNvPr>
          <p:cNvPicPr>
            <a:picLocks noChangeAspect="1"/>
          </p:cNvPicPr>
          <p:nvPr/>
        </p:nvPicPr>
        <p:blipFill>
          <a:blip r:embed="rId2"/>
          <a:stretch>
            <a:fillRect/>
          </a:stretch>
        </p:blipFill>
        <p:spPr>
          <a:xfrm>
            <a:off x="782053" y="1475201"/>
            <a:ext cx="7056134" cy="2270572"/>
          </a:xfrm>
          <a:prstGeom prst="rect">
            <a:avLst/>
          </a:prstGeom>
        </p:spPr>
      </p:pic>
      <p:sp>
        <p:nvSpPr>
          <p:cNvPr id="8" name="TextBox 7">
            <a:extLst>
              <a:ext uri="{FF2B5EF4-FFF2-40B4-BE49-F238E27FC236}">
                <a16:creationId xmlns:a16="http://schemas.microsoft.com/office/drawing/2014/main" id="{86739A95-E669-0985-CE1B-62D84F44D78A}"/>
              </a:ext>
            </a:extLst>
          </p:cNvPr>
          <p:cNvSpPr txBox="1"/>
          <p:nvPr/>
        </p:nvSpPr>
        <p:spPr>
          <a:xfrm>
            <a:off x="649026" y="4197785"/>
            <a:ext cx="6469080" cy="373436"/>
          </a:xfrm>
          <a:prstGeom prst="rect">
            <a:avLst/>
          </a:prstGeom>
          <a:noFill/>
        </p:spPr>
        <p:txBody>
          <a:bodyPr wrap="square">
            <a:spAutoFit/>
          </a:bodyPr>
          <a:lstStyle/>
          <a:p>
            <a:pPr>
              <a:lnSpc>
                <a:spcPct val="107000"/>
              </a:lnSpc>
              <a:spcAft>
                <a:spcPts val="800"/>
              </a:spcAft>
              <a:defRPr/>
            </a:pPr>
            <a:r>
              <a:rPr lang="en-IN" b="1" dirty="0">
                <a:solidFill>
                  <a:prstClr val="black"/>
                </a:solidFill>
                <a:latin typeface="Arial" panose="020B0604020202020204" pitchFamily="34" charset="0"/>
                <a:ea typeface="Calibri" panose="020F0502020204030204" pitchFamily="34" charset="0"/>
                <a:cs typeface="Arial" panose="020B0604020202020204" pitchFamily="34" charset="0"/>
              </a:rPr>
              <a:t>Additional significant changes reported as:</a:t>
            </a:r>
          </a:p>
        </p:txBody>
      </p:sp>
      <p:pic>
        <p:nvPicPr>
          <p:cNvPr id="9" name="Picture 8">
            <a:extLst>
              <a:ext uri="{FF2B5EF4-FFF2-40B4-BE49-F238E27FC236}">
                <a16:creationId xmlns:a16="http://schemas.microsoft.com/office/drawing/2014/main" id="{D856B0D8-8986-0DE4-042C-0F565906FCFE}"/>
              </a:ext>
            </a:extLst>
          </p:cNvPr>
          <p:cNvPicPr>
            <a:picLocks noChangeAspect="1"/>
          </p:cNvPicPr>
          <p:nvPr/>
        </p:nvPicPr>
        <p:blipFill rotWithShape="1">
          <a:blip r:embed="rId3"/>
          <a:srcRect l="4207" r="2976"/>
          <a:stretch/>
        </p:blipFill>
        <p:spPr>
          <a:xfrm>
            <a:off x="782053" y="4671378"/>
            <a:ext cx="7056134" cy="1702178"/>
          </a:xfrm>
          <a:prstGeom prst="rect">
            <a:avLst/>
          </a:prstGeom>
        </p:spPr>
      </p:pic>
      <p:sp>
        <p:nvSpPr>
          <p:cNvPr id="13" name="TextBox 12">
            <a:extLst>
              <a:ext uri="{FF2B5EF4-FFF2-40B4-BE49-F238E27FC236}">
                <a16:creationId xmlns:a16="http://schemas.microsoft.com/office/drawing/2014/main" id="{15CBFE21-1135-90B6-F64B-36BD611CBE23}"/>
              </a:ext>
            </a:extLst>
          </p:cNvPr>
          <p:cNvSpPr txBox="1"/>
          <p:nvPr/>
        </p:nvSpPr>
        <p:spPr>
          <a:xfrm>
            <a:off x="8264891" y="58717"/>
            <a:ext cx="3530065" cy="3370282"/>
          </a:xfrm>
          <a:prstGeom prst="rect">
            <a:avLst/>
          </a:prstGeom>
          <a:noFill/>
        </p:spPr>
        <p:txBody>
          <a:bodyPr wrap="square">
            <a:spAutoFit/>
          </a:bodyPr>
          <a:lstStyle/>
          <a:p>
            <a:pPr>
              <a:lnSpc>
                <a:spcPct val="107000"/>
              </a:lnSpc>
              <a:spcAft>
                <a:spcPts val="800"/>
              </a:spcAft>
              <a:defRPr/>
            </a:pPr>
            <a:r>
              <a:rPr lang="en-IN" b="1" dirty="0">
                <a:solidFill>
                  <a:schemeClr val="bg1"/>
                </a:solidFill>
                <a:latin typeface="Arial" panose="020B0604020202020204" pitchFamily="34" charset="0"/>
                <a:ea typeface="Calibri" panose="020F0502020204030204" pitchFamily="34" charset="0"/>
                <a:cs typeface="Arial" panose="020B0604020202020204" pitchFamily="34" charset="0"/>
              </a:rPr>
              <a:t>Focus groups findings: </a:t>
            </a:r>
          </a:p>
          <a:p>
            <a:pPr marL="342900" lvl="0" indent="-342900">
              <a:lnSpc>
                <a:spcPct val="107000"/>
              </a:lnSpc>
              <a:buClr>
                <a:srgbClr val="1299B3"/>
              </a:buClr>
              <a:buSzPts val="1100"/>
              <a:buFont typeface="Wingdings" panose="05000000000000000000" pitchFamily="2" charset="2"/>
              <a:buChar char=""/>
            </a:pPr>
            <a:r>
              <a:rPr lang="en-IN" sz="1600" kern="100" dirty="0">
                <a:solidFill>
                  <a:schemeClr val="bg1"/>
                </a:solidFill>
                <a:effectLst/>
                <a:uFill>
                  <a:solidFill>
                    <a:srgbClr val="0070C0"/>
                  </a:solidFill>
                </a:uFill>
                <a:latin typeface="Arial" panose="020B0604020202020204" pitchFamily="34" charset="0"/>
                <a:ea typeface="Calibri" panose="020F0502020204030204" pitchFamily="34" charset="0"/>
                <a:cs typeface="Arial" panose="020B0604020202020204" pitchFamily="34" charset="0"/>
              </a:rPr>
              <a:t>Joining collectives instilled confidence, leading to respect and recognition.</a:t>
            </a:r>
          </a:p>
          <a:p>
            <a:pPr marL="342900" lvl="0" indent="-342900">
              <a:lnSpc>
                <a:spcPct val="107000"/>
              </a:lnSpc>
              <a:buClr>
                <a:srgbClr val="1299B3"/>
              </a:buClr>
              <a:buSzPts val="1100"/>
              <a:buFont typeface="Wingdings" panose="05000000000000000000" pitchFamily="2" charset="2"/>
              <a:buChar char=""/>
            </a:pPr>
            <a:r>
              <a:rPr lang="en-IN" sz="1600" kern="100" dirty="0">
                <a:solidFill>
                  <a:schemeClr val="bg1"/>
                </a:solidFill>
                <a:effectLst/>
                <a:uFill>
                  <a:solidFill>
                    <a:srgbClr val="0070C0"/>
                  </a:solidFill>
                </a:uFill>
                <a:latin typeface="Arial" panose="020B0604020202020204" pitchFamily="34" charset="0"/>
                <a:ea typeface="Calibri" panose="020F0502020204030204" pitchFamily="34" charset="0"/>
                <a:cs typeface="Arial" panose="020B0604020202020204" pitchFamily="34" charset="0"/>
              </a:rPr>
              <a:t>Women now play crucial roles in household decision-making.</a:t>
            </a:r>
          </a:p>
          <a:p>
            <a:pPr marL="342900" lvl="0" indent="-342900">
              <a:lnSpc>
                <a:spcPct val="107000"/>
              </a:lnSpc>
              <a:buClr>
                <a:srgbClr val="1299B3"/>
              </a:buClr>
              <a:buSzPts val="1100"/>
              <a:buFont typeface="Wingdings" panose="05000000000000000000" pitchFamily="2" charset="2"/>
              <a:buChar char=""/>
            </a:pPr>
            <a:r>
              <a:rPr lang="en-IN" sz="1600" kern="100" dirty="0">
                <a:solidFill>
                  <a:schemeClr val="bg1"/>
                </a:solidFill>
                <a:effectLst/>
                <a:uFill>
                  <a:solidFill>
                    <a:srgbClr val="0070C0"/>
                  </a:solidFill>
                </a:uFill>
                <a:latin typeface="Arial" panose="020B0604020202020204" pitchFamily="34" charset="0"/>
                <a:ea typeface="Calibri" panose="020F0502020204030204" pitchFamily="34" charset="0"/>
                <a:cs typeface="Arial" panose="020B0604020202020204" pitchFamily="34" charset="0"/>
              </a:rPr>
              <a:t>Women feel justified in spending money on themselves due to contributing to family income.</a:t>
            </a:r>
          </a:p>
          <a:p>
            <a:pPr marL="342900" lvl="0" indent="-342900">
              <a:lnSpc>
                <a:spcPct val="107000"/>
              </a:lnSpc>
              <a:spcAft>
                <a:spcPts val="800"/>
              </a:spcAft>
              <a:buClr>
                <a:srgbClr val="1299B3"/>
              </a:buClr>
              <a:buSzPts val="1100"/>
              <a:buFont typeface="Wingdings" panose="05000000000000000000" pitchFamily="2" charset="2"/>
              <a:buChar char=""/>
            </a:pPr>
            <a:r>
              <a:rPr lang="en-IN" sz="1600" kern="100" dirty="0">
                <a:solidFill>
                  <a:schemeClr val="bg1"/>
                </a:solidFill>
                <a:effectLst/>
                <a:uFill>
                  <a:solidFill>
                    <a:srgbClr val="0070C0"/>
                  </a:solidFill>
                </a:uFill>
                <a:latin typeface="Arial" panose="020B0604020202020204" pitchFamily="34" charset="0"/>
                <a:ea typeface="Calibri" panose="020F0502020204030204" pitchFamily="34" charset="0"/>
                <a:cs typeface="Arial" panose="020B0604020202020204" pitchFamily="34" charset="0"/>
              </a:rPr>
              <a:t>Joining collectives provides a platform for meaningful conversations.</a:t>
            </a:r>
          </a:p>
        </p:txBody>
      </p:sp>
      <p:sp>
        <p:nvSpPr>
          <p:cNvPr id="14" name="TextBox 13">
            <a:extLst>
              <a:ext uri="{FF2B5EF4-FFF2-40B4-BE49-F238E27FC236}">
                <a16:creationId xmlns:a16="http://schemas.microsoft.com/office/drawing/2014/main" id="{6645C49A-519E-D40A-D28D-8A4DBEF6FFE3}"/>
              </a:ext>
            </a:extLst>
          </p:cNvPr>
          <p:cNvSpPr txBox="1"/>
          <p:nvPr/>
        </p:nvSpPr>
        <p:spPr>
          <a:xfrm>
            <a:off x="8370531" y="3511223"/>
            <a:ext cx="3530065" cy="3293209"/>
          </a:xfrm>
          <a:prstGeom prst="rect">
            <a:avLst/>
          </a:prstGeom>
          <a:noFill/>
        </p:spPr>
        <p:txBody>
          <a:bodyPr wrap="square">
            <a:spAutoFit/>
          </a:bodyPr>
          <a:lstStyle/>
          <a:p>
            <a:r>
              <a:rPr lang="en-IN"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"In the past, I would experience a tremendous sense of guilt whenever I bought something for myself from the market. However, now I firmly believe that since I contribute to the family income, it is acceptable for me to spend some money on myself. Joining the SHG has provided me with a platform to engage in meaningful conversations with other women, which was something I did not have before." – </a:t>
            </a:r>
            <a:r>
              <a:rPr lang="en-IN"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 woman FGD participant.</a:t>
            </a:r>
            <a:r>
              <a:rPr lang="en-IN" sz="1600" b="1" kern="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IN"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731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55723" y="125189"/>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Institutional Support &amp; Enterprises</a:t>
            </a:r>
          </a:p>
        </p:txBody>
      </p:sp>
      <p:sp>
        <p:nvSpPr>
          <p:cNvPr id="2" name="TextBox 1">
            <a:extLst>
              <a:ext uri="{FF2B5EF4-FFF2-40B4-BE49-F238E27FC236}">
                <a16:creationId xmlns:a16="http://schemas.microsoft.com/office/drawing/2014/main" id="{C30DD2D9-FB66-C1AF-6E97-BD97DF70BB85}"/>
              </a:ext>
            </a:extLst>
          </p:cNvPr>
          <p:cNvSpPr txBox="1"/>
          <p:nvPr/>
        </p:nvSpPr>
        <p:spPr>
          <a:xfrm>
            <a:off x="606366" y="727590"/>
            <a:ext cx="4079217" cy="373436"/>
          </a:xfrm>
          <a:prstGeom prst="rect">
            <a:avLst/>
          </a:prstGeom>
          <a:noFill/>
        </p:spPr>
        <p:txBody>
          <a:bodyPr wrap="square">
            <a:spAutoFit/>
          </a:bodyPr>
          <a:lstStyle/>
          <a:p>
            <a:pPr>
              <a:lnSpc>
                <a:spcPct val="107000"/>
              </a:lnSpc>
              <a:spcAft>
                <a:spcPts val="800"/>
              </a:spcAft>
              <a:defRPr/>
            </a:pPr>
            <a:r>
              <a:rPr lang="en-IN" b="1" dirty="0">
                <a:solidFill>
                  <a:prstClr val="black"/>
                </a:solidFill>
                <a:latin typeface="Arial" panose="020B0604020202020204" pitchFamily="34" charset="0"/>
                <a:ea typeface="Calibri" panose="020F0502020204030204" pitchFamily="34" charset="0"/>
                <a:cs typeface="Arial" panose="020B0604020202020204" pitchFamily="34" charset="0"/>
              </a:rPr>
              <a:t>Agri-based Enterprises</a:t>
            </a:r>
          </a:p>
        </p:txBody>
      </p:sp>
      <p:sp>
        <p:nvSpPr>
          <p:cNvPr id="12" name="TextBox 11">
            <a:extLst>
              <a:ext uri="{FF2B5EF4-FFF2-40B4-BE49-F238E27FC236}">
                <a16:creationId xmlns:a16="http://schemas.microsoft.com/office/drawing/2014/main" id="{5BB9BBFA-447A-6652-733B-942A5E3BC517}"/>
              </a:ext>
            </a:extLst>
          </p:cNvPr>
          <p:cNvSpPr txBox="1"/>
          <p:nvPr/>
        </p:nvSpPr>
        <p:spPr>
          <a:xfrm>
            <a:off x="155722" y="1105313"/>
            <a:ext cx="5907856" cy="1178079"/>
          </a:xfrm>
          <a:prstGeom prst="rect">
            <a:avLst/>
          </a:prstGeom>
          <a:noFill/>
        </p:spPr>
        <p:txBody>
          <a:bodyPr wrap="square">
            <a:spAutoFit/>
          </a:bodyPr>
          <a:lstStyle/>
          <a:p>
            <a:pPr marL="171450" lvl="0" indent="-171450">
              <a:lnSpc>
                <a:spcPct val="120000"/>
              </a:lnSpc>
              <a:spcAft>
                <a:spcPts val="300"/>
              </a:spcAft>
              <a:buClr>
                <a:srgbClr val="002A66"/>
              </a:buClr>
              <a:buSzPts val="1100"/>
              <a:buFont typeface="Arial" panose="020B0604020202020204" pitchFamily="34" charset="0"/>
              <a:buChar char="•"/>
            </a:pPr>
            <a:r>
              <a:rPr lang="en-IN" sz="15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Cumulative turnover of all SRCs increased - </a:t>
            </a:r>
            <a:r>
              <a:rPr lang="en-IN" sz="1500" kern="100" dirty="0">
                <a:solidFill>
                  <a:srgbClr val="FF0000"/>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Rs. 3.95 Cr. in 2018-19 to Rs. 9.9 Cr. in 2022-23</a:t>
            </a:r>
            <a:r>
              <a:rPr lang="en-IN" sz="15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 &gt;150% growth.</a:t>
            </a:r>
          </a:p>
          <a:p>
            <a:pPr marL="171450" indent="-171450">
              <a:lnSpc>
                <a:spcPct val="120000"/>
              </a:lnSpc>
              <a:spcAft>
                <a:spcPts val="300"/>
              </a:spcAft>
              <a:buClr>
                <a:srgbClr val="002A66"/>
              </a:buClr>
              <a:buSzPts val="1100"/>
              <a:buFont typeface="Arial" panose="020B0604020202020204" pitchFamily="34" charset="0"/>
              <a:buChar char="•"/>
            </a:pPr>
            <a:r>
              <a:rPr lang="en-IN" sz="14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Profitability ranging from </a:t>
            </a:r>
            <a:r>
              <a:rPr lang="en-IN" sz="1400" kern="100" dirty="0">
                <a:solidFill>
                  <a:srgbClr val="FF0000"/>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12.3% to 27.7%, </a:t>
            </a:r>
            <a:r>
              <a:rPr lang="en-IN" sz="14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is same period, in 2019-20 low due to the effects of </a:t>
            </a:r>
            <a:r>
              <a:rPr lang="en-IN" sz="1400" kern="100" dirty="0" err="1">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Covid</a:t>
            </a:r>
            <a:r>
              <a:rPr lang="en-IN" sz="14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t>
            </a:r>
          </a:p>
        </p:txBody>
      </p:sp>
      <p:graphicFrame>
        <p:nvGraphicFramePr>
          <p:cNvPr id="5" name="Chart 4">
            <a:extLst>
              <a:ext uri="{FF2B5EF4-FFF2-40B4-BE49-F238E27FC236}">
                <a16:creationId xmlns:a16="http://schemas.microsoft.com/office/drawing/2014/main" id="{F1767D30-F4EF-A0F5-49C6-E8B5F662B8A5}"/>
              </a:ext>
            </a:extLst>
          </p:cNvPr>
          <p:cNvGraphicFramePr/>
          <p:nvPr>
            <p:extLst>
              <p:ext uri="{D42A27DB-BD31-4B8C-83A1-F6EECF244321}">
                <p14:modId xmlns:p14="http://schemas.microsoft.com/office/powerpoint/2010/main" val="1249199266"/>
              </p:ext>
            </p:extLst>
          </p:nvPr>
        </p:nvGraphicFramePr>
        <p:xfrm>
          <a:off x="155723" y="2326931"/>
          <a:ext cx="5907856" cy="4219012"/>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Group 10">
            <a:extLst>
              <a:ext uri="{FF2B5EF4-FFF2-40B4-BE49-F238E27FC236}">
                <a16:creationId xmlns:a16="http://schemas.microsoft.com/office/drawing/2014/main" id="{EEEC68AF-BBE7-4E24-9B43-C8627E186D45}"/>
              </a:ext>
            </a:extLst>
          </p:cNvPr>
          <p:cNvGrpSpPr/>
          <p:nvPr/>
        </p:nvGrpSpPr>
        <p:grpSpPr>
          <a:xfrm>
            <a:off x="6128421" y="2326931"/>
            <a:ext cx="5944430" cy="4219012"/>
            <a:chOff x="6574420" y="3759200"/>
            <a:chExt cx="5617581" cy="3098800"/>
          </a:xfrm>
        </p:grpSpPr>
        <p:sp>
          <p:nvSpPr>
            <p:cNvPr id="14" name="Rectangle 13">
              <a:extLst>
                <a:ext uri="{FF2B5EF4-FFF2-40B4-BE49-F238E27FC236}">
                  <a16:creationId xmlns:a16="http://schemas.microsoft.com/office/drawing/2014/main" id="{DBA6B03A-3BD5-4088-8805-A4ACE346245D}"/>
                </a:ext>
              </a:extLst>
            </p:cNvPr>
            <p:cNvSpPr/>
            <p:nvPr/>
          </p:nvSpPr>
          <p:spPr>
            <a:xfrm>
              <a:off x="6574420" y="3759200"/>
              <a:ext cx="5617581" cy="309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15" name="Chart 14">
              <a:extLst>
                <a:ext uri="{FF2B5EF4-FFF2-40B4-BE49-F238E27FC236}">
                  <a16:creationId xmlns:a16="http://schemas.microsoft.com/office/drawing/2014/main" id="{9EF48BE0-6A3C-4AC4-AD0A-47B58AE833CF}"/>
                </a:ext>
              </a:extLst>
            </p:cNvPr>
            <p:cNvGraphicFramePr/>
            <p:nvPr>
              <p:extLst>
                <p:ext uri="{D42A27DB-BD31-4B8C-83A1-F6EECF244321}">
                  <p14:modId xmlns:p14="http://schemas.microsoft.com/office/powerpoint/2010/main" val="3946100461"/>
                </p:ext>
              </p:extLst>
            </p:nvPr>
          </p:nvGraphicFramePr>
          <p:xfrm>
            <a:off x="6806986" y="4140996"/>
            <a:ext cx="4993324" cy="2451796"/>
          </p:xfrm>
          <a:graphic>
            <a:graphicData uri="http://schemas.openxmlformats.org/drawingml/2006/chart">
              <c:chart xmlns:c="http://schemas.openxmlformats.org/drawingml/2006/chart" xmlns:r="http://schemas.openxmlformats.org/officeDocument/2006/relationships" r:id="rId3"/>
            </a:graphicData>
          </a:graphic>
        </p:graphicFrame>
      </p:grpSp>
      <p:sp>
        <p:nvSpPr>
          <p:cNvPr id="16" name="Rectangle 15">
            <a:extLst>
              <a:ext uri="{FF2B5EF4-FFF2-40B4-BE49-F238E27FC236}">
                <a16:creationId xmlns:a16="http://schemas.microsoft.com/office/drawing/2014/main" id="{E26C4984-F18D-4EAE-9FB9-DD467831EF71}"/>
              </a:ext>
            </a:extLst>
          </p:cNvPr>
          <p:cNvSpPr/>
          <p:nvPr/>
        </p:nvSpPr>
        <p:spPr>
          <a:xfrm>
            <a:off x="6439834" y="1187801"/>
            <a:ext cx="4598282" cy="584775"/>
          </a:xfrm>
          <a:prstGeom prst="rect">
            <a:avLst/>
          </a:prstGeom>
        </p:spPr>
        <p:txBody>
          <a:bodyPr wrap="square">
            <a:spAutoFit/>
          </a:bodyPr>
          <a:lstStyle/>
          <a:p>
            <a:r>
              <a:rPr lang="en-US" sz="1600" spc="-10" dirty="0">
                <a:latin typeface="Arial" panose="020B0604020202020204" pitchFamily="34" charset="0"/>
                <a:ea typeface="Roboto Lt"/>
                <a:cs typeface="Arial" panose="020B0604020202020204" pitchFamily="34" charset="0"/>
              </a:rPr>
              <a:t>The</a:t>
            </a:r>
            <a:r>
              <a:rPr lang="en-US" sz="1600" spc="-60"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growth</a:t>
            </a:r>
            <a:r>
              <a:rPr lang="en-US" sz="1600" spc="-60"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rate</a:t>
            </a:r>
            <a:r>
              <a:rPr lang="en-US" sz="1600" spc="-60"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of</a:t>
            </a:r>
            <a:r>
              <a:rPr lang="en-US" sz="1600" spc="-55" dirty="0">
                <a:latin typeface="Arial" panose="020B0604020202020204" pitchFamily="34" charset="0"/>
                <a:ea typeface="Roboto Lt"/>
                <a:cs typeface="Arial" panose="020B0604020202020204" pitchFamily="34" charset="0"/>
              </a:rPr>
              <a:t> </a:t>
            </a:r>
            <a:r>
              <a:rPr lang="en-US" sz="1600" spc="-10" dirty="0" err="1">
                <a:latin typeface="Arial" panose="020B0604020202020204" pitchFamily="34" charset="0"/>
                <a:ea typeface="Roboto Lt"/>
                <a:cs typeface="Arial" panose="020B0604020202020204" pitchFamily="34" charset="0"/>
              </a:rPr>
              <a:t>agri</a:t>
            </a:r>
            <a:r>
              <a:rPr lang="en-US" sz="1600" spc="-10" dirty="0">
                <a:latin typeface="Arial" panose="020B0604020202020204" pitchFamily="34" charset="0"/>
                <a:ea typeface="Roboto Lt"/>
                <a:cs typeface="Arial" panose="020B0604020202020204" pitchFamily="34" charset="0"/>
              </a:rPr>
              <a:t>-produce</a:t>
            </a:r>
            <a:r>
              <a:rPr lang="en-US" sz="1600" spc="-60"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was</a:t>
            </a:r>
            <a:r>
              <a:rPr lang="en-US" sz="1600" spc="-60"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remarkable</a:t>
            </a:r>
            <a:r>
              <a:rPr lang="en-US" sz="1600" spc="-55"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from</a:t>
            </a:r>
            <a:r>
              <a:rPr lang="en-US" sz="1600" spc="-60" dirty="0">
                <a:latin typeface="Arial" panose="020B0604020202020204" pitchFamily="34" charset="0"/>
                <a:ea typeface="Roboto Lt"/>
                <a:cs typeface="Arial" panose="020B0604020202020204" pitchFamily="34" charset="0"/>
              </a:rPr>
              <a:t> </a:t>
            </a:r>
            <a:r>
              <a:rPr lang="en-US" sz="1600" spc="-10" dirty="0">
                <a:solidFill>
                  <a:srgbClr val="FF0000"/>
                </a:solidFill>
                <a:latin typeface="Arial" panose="020B0604020202020204" pitchFamily="34" charset="0"/>
                <a:ea typeface="Roboto Lt"/>
                <a:cs typeface="Arial" panose="020B0604020202020204" pitchFamily="34" charset="0"/>
              </a:rPr>
              <a:t>0.6%</a:t>
            </a:r>
            <a:r>
              <a:rPr lang="en-US" sz="1600" spc="-60" dirty="0">
                <a:solidFill>
                  <a:srgbClr val="FF0000"/>
                </a:solidFill>
                <a:latin typeface="Arial" panose="020B0604020202020204" pitchFamily="34" charset="0"/>
                <a:ea typeface="Roboto Lt"/>
                <a:cs typeface="Arial" panose="020B0604020202020204" pitchFamily="34" charset="0"/>
              </a:rPr>
              <a:t> </a:t>
            </a:r>
            <a:r>
              <a:rPr lang="en-US" sz="1600" spc="-10" dirty="0">
                <a:solidFill>
                  <a:srgbClr val="FF0000"/>
                </a:solidFill>
                <a:latin typeface="Arial" panose="020B0604020202020204" pitchFamily="34" charset="0"/>
                <a:ea typeface="Roboto Lt"/>
                <a:cs typeface="Arial" panose="020B0604020202020204" pitchFamily="34" charset="0"/>
              </a:rPr>
              <a:t>to</a:t>
            </a:r>
            <a:r>
              <a:rPr lang="en-US" sz="1600" spc="-55" dirty="0">
                <a:solidFill>
                  <a:srgbClr val="FF0000"/>
                </a:solidFill>
                <a:latin typeface="Arial" panose="020B0604020202020204" pitchFamily="34" charset="0"/>
                <a:ea typeface="Roboto Lt"/>
                <a:cs typeface="Arial" panose="020B0604020202020204" pitchFamily="34" charset="0"/>
              </a:rPr>
              <a:t> </a:t>
            </a:r>
            <a:r>
              <a:rPr lang="en-US" sz="1600" spc="-10" dirty="0">
                <a:solidFill>
                  <a:srgbClr val="FF0000"/>
                </a:solidFill>
                <a:latin typeface="Arial" panose="020B0604020202020204" pitchFamily="34" charset="0"/>
                <a:ea typeface="Roboto Lt"/>
                <a:cs typeface="Arial" panose="020B0604020202020204" pitchFamily="34" charset="0"/>
              </a:rPr>
              <a:t>73%</a:t>
            </a:r>
            <a:r>
              <a:rPr lang="en-US" sz="1600" spc="-60" dirty="0">
                <a:solidFill>
                  <a:srgbClr val="FF0000"/>
                </a:solidFill>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as</a:t>
            </a:r>
            <a:r>
              <a:rPr lang="en-US" sz="1600" spc="-60" dirty="0">
                <a:latin typeface="Arial" panose="020B0604020202020204" pitchFamily="34" charset="0"/>
                <a:ea typeface="Roboto Lt"/>
                <a:cs typeface="Arial" panose="020B0604020202020204" pitchFamily="34" charset="0"/>
              </a:rPr>
              <a:t> </a:t>
            </a:r>
            <a:r>
              <a:rPr lang="en-US" sz="1600" spc="-10" dirty="0">
                <a:latin typeface="Arial" panose="020B0604020202020204" pitchFamily="34" charset="0"/>
                <a:ea typeface="Roboto Lt"/>
                <a:cs typeface="Arial" panose="020B0604020202020204" pitchFamily="34" charset="0"/>
              </a:rPr>
              <a:t>evident</a:t>
            </a:r>
            <a:r>
              <a:rPr lang="en-US" sz="1600" spc="-55" dirty="0">
                <a:latin typeface="Arial" panose="020B0604020202020204" pitchFamily="34" charset="0"/>
                <a:ea typeface="Roboto Lt"/>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57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12179" y="0"/>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Promoting Individual Entrepreneurs   </a:t>
            </a:r>
          </a:p>
        </p:txBody>
      </p:sp>
      <p:sp>
        <p:nvSpPr>
          <p:cNvPr id="2" name="TextBox 1">
            <a:extLst>
              <a:ext uri="{FF2B5EF4-FFF2-40B4-BE49-F238E27FC236}">
                <a16:creationId xmlns:a16="http://schemas.microsoft.com/office/drawing/2014/main" id="{C30DD2D9-FB66-C1AF-6E97-BD97DF70BB85}"/>
              </a:ext>
            </a:extLst>
          </p:cNvPr>
          <p:cNvSpPr txBox="1"/>
          <p:nvPr/>
        </p:nvSpPr>
        <p:spPr>
          <a:xfrm>
            <a:off x="649026" y="748597"/>
            <a:ext cx="6469080" cy="336631"/>
          </a:xfrm>
          <a:prstGeom prst="rect">
            <a:avLst/>
          </a:prstGeom>
          <a:noFill/>
        </p:spPr>
        <p:txBody>
          <a:bodyPr wrap="square">
            <a:spAutoFit/>
          </a:bodyPr>
          <a:lstStyle/>
          <a:p>
            <a:pPr marR="0" lvl="0" indent="0" fontAlgn="base">
              <a:lnSpc>
                <a:spcPct val="107000"/>
              </a:lnSpc>
              <a:spcBef>
                <a:spcPct val="0"/>
              </a:spcBef>
              <a:spcAft>
                <a:spcPts val="800"/>
              </a:spcAft>
              <a:buClrTx/>
              <a:buSzTx/>
              <a:buFontTx/>
              <a:buNone/>
              <a:tabLst/>
              <a:defRPr/>
            </a:pPr>
            <a:r>
              <a:rPr lang="en-US" altLang="en-US" sz="1600" b="1" dirty="0">
                <a:solidFill>
                  <a:prstClr val="black"/>
                </a:solidFill>
                <a:latin typeface="Arial" panose="020B0604020202020204" pitchFamily="34" charset="0"/>
                <a:ea typeface="Calibri" panose="020F0502020204030204" pitchFamily="34" charset="0"/>
                <a:cs typeface="Arial" panose="020B0604020202020204" pitchFamily="34" charset="0"/>
              </a:rPr>
              <a:t>Distribution of entrepreneurs by enterprise type  </a:t>
            </a:r>
          </a:p>
        </p:txBody>
      </p:sp>
      <p:graphicFrame>
        <p:nvGraphicFramePr>
          <p:cNvPr id="4" name="Table 3">
            <a:extLst>
              <a:ext uri="{FF2B5EF4-FFF2-40B4-BE49-F238E27FC236}">
                <a16:creationId xmlns:a16="http://schemas.microsoft.com/office/drawing/2014/main" id="{5DBED655-0B7E-4FCB-E79A-3EAE187DA392}"/>
              </a:ext>
            </a:extLst>
          </p:cNvPr>
          <p:cNvGraphicFramePr>
            <a:graphicFrameLocks noGrp="1"/>
          </p:cNvGraphicFramePr>
          <p:nvPr>
            <p:extLst>
              <p:ext uri="{D42A27DB-BD31-4B8C-83A1-F6EECF244321}">
                <p14:modId xmlns:p14="http://schemas.microsoft.com/office/powerpoint/2010/main" val="1007564665"/>
              </p:ext>
            </p:extLst>
          </p:nvPr>
        </p:nvGraphicFramePr>
        <p:xfrm>
          <a:off x="753200" y="1298015"/>
          <a:ext cx="6736171" cy="4811386"/>
        </p:xfrm>
        <a:graphic>
          <a:graphicData uri="http://schemas.openxmlformats.org/drawingml/2006/table">
            <a:tbl>
              <a:tblPr firstRow="1" firstCol="1" bandRow="1">
                <a:tableStyleId>{5940675A-B579-460E-94D1-54222C63F5DA}</a:tableStyleId>
              </a:tblPr>
              <a:tblGrid>
                <a:gridCol w="5191342">
                  <a:extLst>
                    <a:ext uri="{9D8B030D-6E8A-4147-A177-3AD203B41FA5}">
                      <a16:colId xmlns:a16="http://schemas.microsoft.com/office/drawing/2014/main" val="228537319"/>
                    </a:ext>
                  </a:extLst>
                </a:gridCol>
                <a:gridCol w="1544829">
                  <a:extLst>
                    <a:ext uri="{9D8B030D-6E8A-4147-A177-3AD203B41FA5}">
                      <a16:colId xmlns:a16="http://schemas.microsoft.com/office/drawing/2014/main" val="701258743"/>
                    </a:ext>
                  </a:extLst>
                </a:gridCol>
              </a:tblGrid>
              <a:tr h="565957">
                <a:tc>
                  <a:txBody>
                    <a:bodyPr/>
                    <a:lstStyle/>
                    <a:p>
                      <a:pPr algn="ctr">
                        <a:lnSpc>
                          <a:spcPct val="107000"/>
                        </a:lnSpc>
                        <a:spcAft>
                          <a:spcPts val="800"/>
                        </a:spcAft>
                      </a:pPr>
                      <a:r>
                        <a:rPr lang="en-IN" sz="1600" b="1" kern="0" dirty="0">
                          <a:solidFill>
                            <a:schemeClr val="bg1"/>
                          </a:solidFill>
                          <a:effectLst/>
                          <a:latin typeface="Arial" panose="020B0604020202020204" pitchFamily="34" charset="0"/>
                          <a:cs typeface="Arial" panose="020B0604020202020204" pitchFamily="34" charset="0"/>
                        </a:rPr>
                        <a:t>Type of Enterprise </a:t>
                      </a:r>
                      <a:endParaRPr lang="en-IN" sz="16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600" b="1" kern="0" dirty="0">
                          <a:solidFill>
                            <a:schemeClr val="bg1"/>
                          </a:solidFill>
                          <a:effectLst/>
                          <a:latin typeface="Arial" panose="020B0604020202020204" pitchFamily="34" charset="0"/>
                          <a:cs typeface="Arial" panose="020B0604020202020204" pitchFamily="34" charset="0"/>
                        </a:rPr>
                        <a:t>No. of Entrepreneurs </a:t>
                      </a:r>
                      <a:endParaRPr lang="en-IN" sz="16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extLst>
                  <a:ext uri="{0D108BD9-81ED-4DB2-BD59-A6C34878D82A}">
                    <a16:rowId xmlns:a16="http://schemas.microsoft.com/office/drawing/2014/main" val="481856828"/>
                  </a:ext>
                </a:extLst>
              </a:tr>
              <a:tr h="565957">
                <a:tc>
                  <a:txBody>
                    <a:bodyPr/>
                    <a:lstStyle/>
                    <a:p>
                      <a:pPr>
                        <a:lnSpc>
                          <a:spcPct val="107000"/>
                        </a:lnSpc>
                        <a:spcAft>
                          <a:spcPts val="800"/>
                        </a:spcAft>
                      </a:pPr>
                      <a:r>
                        <a:rPr lang="en-IN" sz="1600" kern="0" dirty="0" err="1">
                          <a:effectLst/>
                          <a:latin typeface="Arial" panose="020B0604020202020204" pitchFamily="34" charset="0"/>
                          <a:cs typeface="Arial" panose="020B0604020202020204" pitchFamily="34" charset="0"/>
                        </a:rPr>
                        <a:t>Agro</a:t>
                      </a:r>
                      <a:r>
                        <a:rPr lang="en-IN" sz="1600" kern="0" dirty="0">
                          <a:effectLst/>
                          <a:latin typeface="Arial" panose="020B0604020202020204" pitchFamily="34" charset="0"/>
                          <a:cs typeface="Arial" panose="020B0604020202020204" pitchFamily="34" charset="0"/>
                        </a:rPr>
                        <a:t> processing units - (flour mill, rice mill, spice unit, oil expeller, etc.)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14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040367089"/>
                  </a:ext>
                </a:extLst>
              </a:tr>
              <a:tr h="424593">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Nurseries (aromatic herbs, vegetables, fruits, etc.)</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dirty="0">
                          <a:effectLst/>
                          <a:latin typeface="Arial" panose="020B0604020202020204" pitchFamily="34" charset="0"/>
                          <a:cs typeface="Arial" panose="020B0604020202020204" pitchFamily="34" charset="0"/>
                        </a:rPr>
                        <a:t>9</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2427594598"/>
                  </a:ext>
                </a:extLst>
              </a:tr>
              <a:tr h="424593">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Processed food (pickle, juice, jam, etc.)</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611097408"/>
                  </a:ext>
                </a:extLst>
              </a:tr>
              <a:tr h="565957">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Farm machinery- on custom hiring basis (power tiller, power weeder, threshers, etc.)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7</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34524766"/>
                  </a:ext>
                </a:extLst>
              </a:tr>
              <a:tr h="565957">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High Value crops Demonstration fields- technical service provider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7</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122397593"/>
                  </a:ext>
                </a:extLst>
              </a:tr>
              <a:tr h="424593">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Input suppliers/ shops- seed, etc.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dirty="0">
                          <a:effectLst/>
                          <a:latin typeface="Arial" panose="020B0604020202020204" pitchFamily="34" charset="0"/>
                          <a:cs typeface="Arial" panose="020B0604020202020204" pitchFamily="34" charset="0"/>
                        </a:rPr>
                        <a:t>7</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570325042"/>
                  </a:ext>
                </a:extLst>
              </a:tr>
              <a:tr h="424593">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Beekeeping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dirty="0">
                          <a:effectLst/>
                          <a:latin typeface="Arial" panose="020B0604020202020204" pitchFamily="34" charset="0"/>
                          <a:cs typeface="Arial" panose="020B0604020202020204" pitchFamily="34" charset="0"/>
                        </a:rPr>
                        <a:t>1</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2642762739"/>
                  </a:ext>
                </a:extLst>
              </a:tr>
              <a:tr h="424593">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Floriculture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dirty="0">
                          <a:effectLst/>
                          <a:latin typeface="Arial" panose="020B0604020202020204" pitchFamily="34" charset="0"/>
                          <a:cs typeface="Arial" panose="020B0604020202020204" pitchFamily="34" charset="0"/>
                        </a:rPr>
                        <a:t>1</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226404803"/>
                  </a:ext>
                </a:extLst>
              </a:tr>
              <a:tr h="424593">
                <a:tc>
                  <a:txBody>
                    <a:bodyPr/>
                    <a:lstStyle/>
                    <a:p>
                      <a:pPr>
                        <a:lnSpc>
                          <a:spcPct val="107000"/>
                        </a:lnSpc>
                        <a:spcAft>
                          <a:spcPts val="800"/>
                        </a:spcAft>
                      </a:pPr>
                      <a:r>
                        <a:rPr lang="en-IN" sz="1600" kern="0" dirty="0">
                          <a:effectLst/>
                          <a:latin typeface="Arial" panose="020B0604020202020204" pitchFamily="34" charset="0"/>
                          <a:cs typeface="Arial" panose="020B0604020202020204" pitchFamily="34" charset="0"/>
                        </a:rPr>
                        <a:t>Total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0" dirty="0">
                          <a:effectLst/>
                          <a:latin typeface="Arial" panose="020B0604020202020204" pitchFamily="34" charset="0"/>
                          <a:cs typeface="Arial" panose="020B0604020202020204" pitchFamily="34" charset="0"/>
                        </a:rPr>
                        <a:t>52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691915420"/>
                  </a:ext>
                </a:extLst>
              </a:tr>
            </a:tbl>
          </a:graphicData>
        </a:graphic>
      </p:graphicFrame>
      <p:graphicFrame>
        <p:nvGraphicFramePr>
          <p:cNvPr id="10" name="Table 9">
            <a:extLst>
              <a:ext uri="{FF2B5EF4-FFF2-40B4-BE49-F238E27FC236}">
                <a16:creationId xmlns:a16="http://schemas.microsoft.com/office/drawing/2014/main" id="{82E10165-574B-AEDC-1860-0E58F5812CEA}"/>
              </a:ext>
            </a:extLst>
          </p:cNvPr>
          <p:cNvGraphicFramePr>
            <a:graphicFrameLocks noGrp="1"/>
          </p:cNvGraphicFramePr>
          <p:nvPr>
            <p:extLst>
              <p:ext uri="{D42A27DB-BD31-4B8C-83A1-F6EECF244321}">
                <p14:modId xmlns:p14="http://schemas.microsoft.com/office/powerpoint/2010/main" val="2911348056"/>
              </p:ext>
            </p:extLst>
          </p:nvPr>
        </p:nvGraphicFramePr>
        <p:xfrm>
          <a:off x="7816767" y="2005233"/>
          <a:ext cx="4201062" cy="3248940"/>
        </p:xfrm>
        <a:graphic>
          <a:graphicData uri="http://schemas.openxmlformats.org/drawingml/2006/table">
            <a:tbl>
              <a:tblPr firstRow="1" firstCol="1" bandRow="1">
                <a:tableStyleId>{5940675A-B579-460E-94D1-54222C63F5DA}</a:tableStyleId>
              </a:tblPr>
              <a:tblGrid>
                <a:gridCol w="2100531">
                  <a:extLst>
                    <a:ext uri="{9D8B030D-6E8A-4147-A177-3AD203B41FA5}">
                      <a16:colId xmlns:a16="http://schemas.microsoft.com/office/drawing/2014/main" val="929882513"/>
                    </a:ext>
                  </a:extLst>
                </a:gridCol>
                <a:gridCol w="2100531">
                  <a:extLst>
                    <a:ext uri="{9D8B030D-6E8A-4147-A177-3AD203B41FA5}">
                      <a16:colId xmlns:a16="http://schemas.microsoft.com/office/drawing/2014/main" val="2119949564"/>
                    </a:ext>
                  </a:extLst>
                </a:gridCol>
              </a:tblGrid>
              <a:tr h="649788">
                <a:tc>
                  <a:txBody>
                    <a:bodyPr/>
                    <a:lstStyle/>
                    <a:p>
                      <a:pPr algn="ctr">
                        <a:lnSpc>
                          <a:spcPct val="107000"/>
                        </a:lnSpc>
                        <a:spcAft>
                          <a:spcPts val="800"/>
                        </a:spcAft>
                      </a:pPr>
                      <a:r>
                        <a:rPr lang="en-IN" sz="1600" b="1" kern="0" dirty="0">
                          <a:solidFill>
                            <a:schemeClr val="bg1"/>
                          </a:solidFill>
                          <a:effectLst/>
                          <a:latin typeface="Arial" panose="020B0604020202020204" pitchFamily="34" charset="0"/>
                          <a:cs typeface="Arial" panose="020B0604020202020204" pitchFamily="34" charset="0"/>
                        </a:rPr>
                        <a:t>Income Level </a:t>
                      </a:r>
                      <a:endParaRPr lang="en-IN" sz="16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600" b="1" kern="0" dirty="0">
                          <a:solidFill>
                            <a:schemeClr val="bg1"/>
                          </a:solidFill>
                          <a:effectLst/>
                          <a:latin typeface="Arial" panose="020B0604020202020204" pitchFamily="34" charset="0"/>
                          <a:cs typeface="Arial" panose="020B0604020202020204" pitchFamily="34" charset="0"/>
                        </a:rPr>
                        <a:t>% of Entrepreneurs </a:t>
                      </a:r>
                      <a:endParaRPr lang="en-IN" sz="16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extLst>
                  <a:ext uri="{0D108BD9-81ED-4DB2-BD59-A6C34878D82A}">
                    <a16:rowId xmlns:a16="http://schemas.microsoft.com/office/drawing/2014/main" val="283360445"/>
                  </a:ext>
                </a:extLst>
              </a:tr>
              <a:tr h="649788">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50,000-69,999</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100">
                          <a:effectLst/>
                          <a:latin typeface="Arial" panose="020B0604020202020204" pitchFamily="34" charset="0"/>
                          <a:cs typeface="Arial" panose="020B0604020202020204" pitchFamily="34" charset="0"/>
                        </a:rPr>
                        <a:t>19.2</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2221937371"/>
                  </a:ext>
                </a:extLst>
              </a:tr>
              <a:tr h="649788">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70,000-99,999</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100">
                          <a:effectLst/>
                          <a:latin typeface="Arial" panose="020B0604020202020204" pitchFamily="34" charset="0"/>
                          <a:cs typeface="Arial" panose="020B0604020202020204" pitchFamily="34" charset="0"/>
                        </a:rPr>
                        <a:t>17.3</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176893196"/>
                  </a:ext>
                </a:extLst>
              </a:tr>
              <a:tr h="649788">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1,00,000-1,49,9999</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100">
                          <a:effectLst/>
                          <a:latin typeface="Arial" panose="020B0604020202020204" pitchFamily="34" charset="0"/>
                          <a:cs typeface="Arial" panose="020B0604020202020204" pitchFamily="34" charset="0"/>
                        </a:rPr>
                        <a:t>40.4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746609671"/>
                  </a:ext>
                </a:extLst>
              </a:tr>
              <a:tr h="649788">
                <a:tc>
                  <a:txBody>
                    <a:bodyPr/>
                    <a:lstStyle/>
                    <a:p>
                      <a:pPr algn="ctr">
                        <a:lnSpc>
                          <a:spcPct val="107000"/>
                        </a:lnSpc>
                        <a:spcAft>
                          <a:spcPts val="800"/>
                        </a:spcAft>
                      </a:pPr>
                      <a:r>
                        <a:rPr lang="en-IN" sz="1600" kern="0">
                          <a:effectLst/>
                          <a:latin typeface="Arial" panose="020B0604020202020204" pitchFamily="34" charset="0"/>
                          <a:cs typeface="Arial" panose="020B0604020202020204" pitchFamily="34" charset="0"/>
                        </a:rPr>
                        <a:t>&gt;1,50,000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600" kern="100" dirty="0">
                          <a:effectLst/>
                          <a:latin typeface="Arial" panose="020B0604020202020204" pitchFamily="34" charset="0"/>
                          <a:cs typeface="Arial" panose="020B0604020202020204" pitchFamily="34" charset="0"/>
                        </a:rPr>
                        <a:t>23.1</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2865707482"/>
                  </a:ext>
                </a:extLst>
              </a:tr>
            </a:tbl>
          </a:graphicData>
        </a:graphic>
      </p:graphicFrame>
      <p:sp>
        <p:nvSpPr>
          <p:cNvPr id="11" name="TextBox 10">
            <a:extLst>
              <a:ext uri="{FF2B5EF4-FFF2-40B4-BE49-F238E27FC236}">
                <a16:creationId xmlns:a16="http://schemas.microsoft.com/office/drawing/2014/main" id="{AA79E4B6-860E-04E0-7454-AE9792CC538A}"/>
              </a:ext>
            </a:extLst>
          </p:cNvPr>
          <p:cNvSpPr txBox="1"/>
          <p:nvPr/>
        </p:nvSpPr>
        <p:spPr>
          <a:xfrm>
            <a:off x="7724172" y="1298015"/>
            <a:ext cx="4467828" cy="336631"/>
          </a:xfrm>
          <a:prstGeom prst="rect">
            <a:avLst/>
          </a:prstGeom>
          <a:noFill/>
        </p:spPr>
        <p:txBody>
          <a:bodyPr wrap="square">
            <a:spAutoFit/>
          </a:bodyPr>
          <a:lstStyle/>
          <a:p>
            <a:pPr fontAlgn="base">
              <a:lnSpc>
                <a:spcPct val="107000"/>
              </a:lnSpc>
              <a:spcBef>
                <a:spcPct val="0"/>
              </a:spcBef>
              <a:spcAft>
                <a:spcPts val="800"/>
              </a:spcAft>
              <a:defRPr/>
            </a:pPr>
            <a:r>
              <a:rPr lang="en-IN" sz="1600" b="1" dirty="0">
                <a:solidFill>
                  <a:prstClr val="black"/>
                </a:solidFill>
                <a:latin typeface="Arial" panose="020B0604020202020204" pitchFamily="34" charset="0"/>
                <a:ea typeface="Calibri" panose="020F0502020204030204" pitchFamily="34" charset="0"/>
                <a:cs typeface="Arial" panose="020B0604020202020204" pitchFamily="34" charset="0"/>
              </a:rPr>
              <a:t>Annual average income from enterprises </a:t>
            </a:r>
          </a:p>
        </p:txBody>
      </p:sp>
    </p:spTree>
    <p:extLst>
      <p:ext uri="{BB962C8B-B14F-4D97-AF65-F5344CB8AC3E}">
        <p14:creationId xmlns:p14="http://schemas.microsoft.com/office/powerpoint/2010/main" val="333457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0"/>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Change in Income </a:t>
            </a:r>
          </a:p>
        </p:txBody>
      </p:sp>
      <p:graphicFrame>
        <p:nvGraphicFramePr>
          <p:cNvPr id="2" name="Chart 1">
            <a:extLst>
              <a:ext uri="{FF2B5EF4-FFF2-40B4-BE49-F238E27FC236}">
                <a16:creationId xmlns:a16="http://schemas.microsoft.com/office/drawing/2014/main" id="{CC9DB2FF-7EFF-037D-2B4C-C3D588E34F4C}"/>
              </a:ext>
            </a:extLst>
          </p:cNvPr>
          <p:cNvGraphicFramePr>
            <a:graphicFrameLocks/>
          </p:cNvGraphicFramePr>
          <p:nvPr>
            <p:extLst>
              <p:ext uri="{D42A27DB-BD31-4B8C-83A1-F6EECF244321}">
                <p14:modId xmlns:p14="http://schemas.microsoft.com/office/powerpoint/2010/main" val="2055231480"/>
              </p:ext>
            </p:extLst>
          </p:nvPr>
        </p:nvGraphicFramePr>
        <p:xfrm>
          <a:off x="0" y="866373"/>
          <a:ext cx="4399189" cy="338752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A3C6DE2-12F8-3BF0-3D7F-A2FF53DEA639}"/>
              </a:ext>
            </a:extLst>
          </p:cNvPr>
          <p:cNvSpPr txBox="1"/>
          <p:nvPr/>
        </p:nvSpPr>
        <p:spPr>
          <a:xfrm>
            <a:off x="19257" y="4449462"/>
            <a:ext cx="3731534" cy="1518749"/>
          </a:xfrm>
          <a:prstGeom prst="rect">
            <a:avLst/>
          </a:prstGeom>
          <a:noFill/>
        </p:spPr>
        <p:txBody>
          <a:bodyPr wrap="square">
            <a:spAutoFit/>
          </a:bodyPr>
          <a:lstStyle/>
          <a:p>
            <a:pPr marL="285750" marR="0" lvl="0" indent="-285750" fontAlgn="auto">
              <a:lnSpc>
                <a:spcPct val="107000"/>
              </a:lnSpc>
              <a:spcBef>
                <a:spcPts val="1000"/>
              </a:spcBef>
              <a:spcAft>
                <a:spcPts val="0"/>
              </a:spcAft>
              <a:buClr>
                <a:prstClr val="white"/>
              </a:buClr>
              <a:buSzPts val="1400"/>
              <a:buFont typeface="Arial" panose="020B0604020202020204" pitchFamily="34" charset="0"/>
              <a:buChar char="•"/>
              <a:tabLst/>
              <a:defRPr/>
            </a:pPr>
            <a:r>
              <a:rPr lang="en-IN" sz="1600" dirty="0">
                <a:latin typeface="Arial" panose="020B0604020202020204" pitchFamily="34" charset="0"/>
                <a:ea typeface="Calibri" panose="020F0502020204030204" pitchFamily="34" charset="0"/>
                <a:cs typeface="Arial" panose="020B0604020202020204" pitchFamily="34" charset="0"/>
                <a:sym typeface="Oxygen"/>
              </a:rPr>
              <a:t>Combined av. HH income from all sources an increase of 65.9% over baseline. </a:t>
            </a:r>
          </a:p>
          <a:p>
            <a:pPr marL="285750" marR="0" lvl="0" indent="-285750" fontAlgn="auto">
              <a:lnSpc>
                <a:spcPct val="107000"/>
              </a:lnSpc>
              <a:spcBef>
                <a:spcPts val="1000"/>
              </a:spcBef>
              <a:spcAft>
                <a:spcPts val="0"/>
              </a:spcAft>
              <a:buClr>
                <a:prstClr val="white"/>
              </a:buClr>
              <a:buSzPts val="1400"/>
              <a:buFont typeface="Arial" panose="020B0604020202020204" pitchFamily="34" charset="0"/>
              <a:buChar char="•"/>
              <a:tabLst/>
              <a:defRPr/>
            </a:pPr>
            <a:r>
              <a:rPr lang="en-IN" sz="1600" dirty="0">
                <a:latin typeface="Arial" panose="020B0604020202020204" pitchFamily="34" charset="0"/>
                <a:ea typeface="Calibri" panose="020F0502020204030204" pitchFamily="34" charset="0"/>
                <a:cs typeface="Arial" panose="020B0604020202020204" pitchFamily="34" charset="0"/>
                <a:sym typeface="Oxygen"/>
              </a:rPr>
              <a:t>The increase in income from agricultural VCs 218%. </a:t>
            </a:r>
          </a:p>
        </p:txBody>
      </p:sp>
      <p:sp>
        <p:nvSpPr>
          <p:cNvPr id="7" name="Rectangle 6">
            <a:extLst>
              <a:ext uri="{FF2B5EF4-FFF2-40B4-BE49-F238E27FC236}">
                <a16:creationId xmlns:a16="http://schemas.microsoft.com/office/drawing/2014/main" id="{34EDD4F9-35FF-4291-86C3-A054F75D8F4F}"/>
              </a:ext>
            </a:extLst>
          </p:cNvPr>
          <p:cNvSpPr/>
          <p:nvPr/>
        </p:nvSpPr>
        <p:spPr>
          <a:xfrm>
            <a:off x="9185434" y="-3149"/>
            <a:ext cx="2930610" cy="338554"/>
          </a:xfrm>
          <a:prstGeom prst="rect">
            <a:avLst/>
          </a:prstGeom>
        </p:spPr>
        <p:txBody>
          <a:bodyPr wrap="none">
            <a:spAutoFit/>
          </a:bodyPr>
          <a:lstStyle/>
          <a:p>
            <a:r>
              <a:rPr lang="en-IN" sz="1600" b="1" kern="0" dirty="0">
                <a:solidFill>
                  <a:srgbClr val="FF0000"/>
                </a:solidFill>
                <a:latin typeface="Arial" panose="020B0604020202020204" pitchFamily="34" charset="0"/>
                <a:cs typeface="Arial" panose="020B0604020202020204" pitchFamily="34" charset="0"/>
              </a:rPr>
              <a:t>HH Average Annual Income </a:t>
            </a:r>
            <a:endParaRPr lang="en-IN" sz="1600" dirty="0">
              <a:solidFill>
                <a:srgbClr val="FF0000"/>
              </a:solidFill>
            </a:endParaRPr>
          </a:p>
        </p:txBody>
      </p:sp>
      <p:graphicFrame>
        <p:nvGraphicFramePr>
          <p:cNvPr id="8" name="Table 7">
            <a:extLst>
              <a:ext uri="{FF2B5EF4-FFF2-40B4-BE49-F238E27FC236}">
                <a16:creationId xmlns:a16="http://schemas.microsoft.com/office/drawing/2014/main" id="{612C5B98-6438-4C2E-8C36-108C35D56E64}"/>
              </a:ext>
            </a:extLst>
          </p:cNvPr>
          <p:cNvGraphicFramePr>
            <a:graphicFrameLocks noGrp="1"/>
          </p:cNvGraphicFramePr>
          <p:nvPr>
            <p:extLst>
              <p:ext uri="{D42A27DB-BD31-4B8C-83A1-F6EECF244321}">
                <p14:modId xmlns:p14="http://schemas.microsoft.com/office/powerpoint/2010/main" val="696821474"/>
              </p:ext>
            </p:extLst>
          </p:nvPr>
        </p:nvGraphicFramePr>
        <p:xfrm>
          <a:off x="4399189" y="525668"/>
          <a:ext cx="7773554" cy="6042033"/>
        </p:xfrm>
        <a:graphic>
          <a:graphicData uri="http://schemas.openxmlformats.org/drawingml/2006/table">
            <a:tbl>
              <a:tblPr firstRow="1" firstCol="1" bandRow="1">
                <a:tableStyleId>{5940675A-B579-460E-94D1-54222C63F5DA}</a:tableStyleId>
              </a:tblPr>
              <a:tblGrid>
                <a:gridCol w="499014">
                  <a:extLst>
                    <a:ext uri="{9D8B030D-6E8A-4147-A177-3AD203B41FA5}">
                      <a16:colId xmlns:a16="http://schemas.microsoft.com/office/drawing/2014/main" val="74800307"/>
                    </a:ext>
                  </a:extLst>
                </a:gridCol>
                <a:gridCol w="2003069">
                  <a:extLst>
                    <a:ext uri="{9D8B030D-6E8A-4147-A177-3AD203B41FA5}">
                      <a16:colId xmlns:a16="http://schemas.microsoft.com/office/drawing/2014/main" val="1012054723"/>
                    </a:ext>
                  </a:extLst>
                </a:gridCol>
                <a:gridCol w="930232">
                  <a:extLst>
                    <a:ext uri="{9D8B030D-6E8A-4147-A177-3AD203B41FA5}">
                      <a16:colId xmlns:a16="http://schemas.microsoft.com/office/drawing/2014/main" val="204747950"/>
                    </a:ext>
                  </a:extLst>
                </a:gridCol>
                <a:gridCol w="687376">
                  <a:extLst>
                    <a:ext uri="{9D8B030D-6E8A-4147-A177-3AD203B41FA5}">
                      <a16:colId xmlns:a16="http://schemas.microsoft.com/office/drawing/2014/main" val="1146572205"/>
                    </a:ext>
                  </a:extLst>
                </a:gridCol>
                <a:gridCol w="873432">
                  <a:extLst>
                    <a:ext uri="{9D8B030D-6E8A-4147-A177-3AD203B41FA5}">
                      <a16:colId xmlns:a16="http://schemas.microsoft.com/office/drawing/2014/main" val="2245091905"/>
                    </a:ext>
                  </a:extLst>
                </a:gridCol>
                <a:gridCol w="988787">
                  <a:extLst>
                    <a:ext uri="{9D8B030D-6E8A-4147-A177-3AD203B41FA5}">
                      <a16:colId xmlns:a16="http://schemas.microsoft.com/office/drawing/2014/main" val="2168942402"/>
                    </a:ext>
                  </a:extLst>
                </a:gridCol>
                <a:gridCol w="766996">
                  <a:extLst>
                    <a:ext uri="{9D8B030D-6E8A-4147-A177-3AD203B41FA5}">
                      <a16:colId xmlns:a16="http://schemas.microsoft.com/office/drawing/2014/main" val="2791967728"/>
                    </a:ext>
                  </a:extLst>
                </a:gridCol>
                <a:gridCol w="1024648">
                  <a:extLst>
                    <a:ext uri="{9D8B030D-6E8A-4147-A177-3AD203B41FA5}">
                      <a16:colId xmlns:a16="http://schemas.microsoft.com/office/drawing/2014/main" val="714323371"/>
                    </a:ext>
                  </a:extLst>
                </a:gridCol>
              </a:tblGrid>
              <a:tr h="1070903">
                <a:tc rowSpan="2">
                  <a:txBody>
                    <a:bodyPr/>
                    <a:lstStyle/>
                    <a:p>
                      <a:pPr algn="ctr">
                        <a:lnSpc>
                          <a:spcPct val="107000"/>
                        </a:lnSpc>
                        <a:spcAft>
                          <a:spcPts val="800"/>
                        </a:spcAft>
                      </a:pPr>
                      <a:r>
                        <a:rPr lang="en-IN" sz="1400" b="1" kern="0">
                          <a:solidFill>
                            <a:schemeClr val="bg1"/>
                          </a:solidFill>
                          <a:effectLst/>
                          <a:latin typeface="Arial" panose="020B0604020202020204" pitchFamily="34" charset="0"/>
                          <a:cs typeface="Arial" panose="020B0604020202020204" pitchFamily="34" charset="0"/>
                        </a:rPr>
                        <a:t>SN</a:t>
                      </a:r>
                      <a:endParaRPr lang="en-IN" sz="1400" kern="1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rowSpan="2">
                  <a:txBody>
                    <a:bodyPr/>
                    <a:lstStyle/>
                    <a:p>
                      <a:pPr algn="ctr">
                        <a:lnSpc>
                          <a:spcPct val="107000"/>
                        </a:lnSpc>
                        <a:spcAft>
                          <a:spcPts val="800"/>
                        </a:spcAft>
                      </a:pPr>
                      <a:r>
                        <a:rPr lang="en-IN" sz="1400" b="1" kern="0" dirty="0">
                          <a:solidFill>
                            <a:schemeClr val="bg1"/>
                          </a:solidFill>
                          <a:effectLst/>
                          <a:latin typeface="Arial" panose="020B0604020202020204" pitchFamily="34" charset="0"/>
                          <a:cs typeface="Arial" panose="020B0604020202020204" pitchFamily="34" charset="0"/>
                        </a:rPr>
                        <a:t>Agri &amp; Allied Value Chains/ Sources </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rowSpan="2">
                  <a:txBody>
                    <a:bodyPr/>
                    <a:lstStyle/>
                    <a:p>
                      <a:pPr algn="ctr">
                        <a:lnSpc>
                          <a:spcPct val="107000"/>
                        </a:lnSpc>
                        <a:spcAft>
                          <a:spcPts val="800"/>
                        </a:spcAft>
                      </a:pPr>
                      <a:r>
                        <a:rPr lang="en-IN" sz="1400" b="1" kern="0" dirty="0">
                          <a:solidFill>
                            <a:schemeClr val="bg1"/>
                          </a:solidFill>
                          <a:effectLst/>
                          <a:latin typeface="Arial" panose="020B0604020202020204" pitchFamily="34" charset="0"/>
                          <a:cs typeface="Arial" panose="020B0604020202020204" pitchFamily="34" charset="0"/>
                        </a:rPr>
                        <a:t>HHs surveyed  </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400" b="1" kern="0" dirty="0">
                          <a:solidFill>
                            <a:schemeClr val="bg1"/>
                          </a:solidFill>
                          <a:effectLst/>
                          <a:latin typeface="Arial" panose="020B0604020202020204" pitchFamily="34" charset="0"/>
                          <a:cs typeface="Arial" panose="020B0604020202020204" pitchFamily="34" charset="0"/>
                        </a:rPr>
                        <a:t>Base line –Agri</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400" b="1" kern="0" dirty="0">
                          <a:solidFill>
                            <a:schemeClr val="bg1"/>
                          </a:solidFill>
                          <a:effectLst/>
                          <a:latin typeface="Arial" panose="020B0604020202020204" pitchFamily="34" charset="0"/>
                          <a:cs typeface="Arial" panose="020B0604020202020204" pitchFamily="34" charset="0"/>
                        </a:rPr>
                        <a:t>Base line –All Sources</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400" b="1" kern="0" dirty="0" err="1">
                          <a:solidFill>
                            <a:schemeClr val="bg1"/>
                          </a:solidFill>
                          <a:effectLst/>
                          <a:latin typeface="Arial" panose="020B0604020202020204" pitchFamily="34" charset="0"/>
                          <a:cs typeface="Arial" panose="020B0604020202020204" pitchFamily="34" charset="0"/>
                        </a:rPr>
                        <a:t>Endline</a:t>
                      </a:r>
                      <a:r>
                        <a:rPr lang="en-IN" sz="1400" b="1" kern="0" dirty="0">
                          <a:solidFill>
                            <a:schemeClr val="bg1"/>
                          </a:solidFill>
                          <a:effectLst/>
                          <a:latin typeface="Arial" panose="020B0604020202020204" pitchFamily="34" charset="0"/>
                          <a:cs typeface="Arial" panose="020B0604020202020204" pitchFamily="34" charset="0"/>
                        </a:rPr>
                        <a:t>- Crop Wise</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400" b="1" kern="0" dirty="0" err="1">
                          <a:solidFill>
                            <a:schemeClr val="bg1"/>
                          </a:solidFill>
                          <a:effectLst/>
                          <a:latin typeface="Arial" panose="020B0604020202020204" pitchFamily="34" charset="0"/>
                          <a:cs typeface="Arial" panose="020B0604020202020204" pitchFamily="34" charset="0"/>
                        </a:rPr>
                        <a:t>Endline</a:t>
                      </a:r>
                      <a:r>
                        <a:rPr lang="en-IN" sz="1400" b="1" kern="0" dirty="0">
                          <a:solidFill>
                            <a:schemeClr val="bg1"/>
                          </a:solidFill>
                          <a:effectLst/>
                          <a:latin typeface="Arial" panose="020B0604020202020204" pitchFamily="34" charset="0"/>
                          <a:cs typeface="Arial" panose="020B0604020202020204" pitchFamily="34" charset="0"/>
                        </a:rPr>
                        <a:t> –various Value Chains</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a:txBody>
                    <a:bodyPr/>
                    <a:lstStyle/>
                    <a:p>
                      <a:pPr algn="ctr">
                        <a:lnSpc>
                          <a:spcPct val="107000"/>
                        </a:lnSpc>
                        <a:spcAft>
                          <a:spcPts val="800"/>
                        </a:spcAft>
                      </a:pPr>
                      <a:r>
                        <a:rPr lang="en-IN" sz="1400" b="1" kern="0" dirty="0" err="1">
                          <a:solidFill>
                            <a:schemeClr val="bg1"/>
                          </a:solidFill>
                          <a:effectLst/>
                          <a:latin typeface="Arial" panose="020B0604020202020204" pitchFamily="34" charset="0"/>
                          <a:cs typeface="Arial" panose="020B0604020202020204" pitchFamily="34" charset="0"/>
                        </a:rPr>
                        <a:t>Endline</a:t>
                      </a:r>
                      <a:r>
                        <a:rPr lang="en-IN" sz="1400" b="1" kern="0" dirty="0">
                          <a:solidFill>
                            <a:schemeClr val="bg1"/>
                          </a:solidFill>
                          <a:effectLst/>
                          <a:latin typeface="Arial" panose="020B0604020202020204" pitchFamily="34" charset="0"/>
                          <a:cs typeface="Arial" panose="020B0604020202020204" pitchFamily="34" charset="0"/>
                        </a:rPr>
                        <a:t> –HH All Sources</a:t>
                      </a:r>
                      <a:endPar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extLst>
                  <a:ext uri="{0D108BD9-81ED-4DB2-BD59-A6C34878D82A}">
                    <a16:rowId xmlns:a16="http://schemas.microsoft.com/office/drawing/2014/main" val="910795955"/>
                  </a:ext>
                </a:extLst>
              </a:tr>
              <a:tr h="179624">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b="1" kern="0" dirty="0">
                          <a:solidFill>
                            <a:srgbClr val="000000"/>
                          </a:solidFill>
                          <a:effectLst/>
                          <a:latin typeface="Arial" panose="020B0604020202020204" pitchFamily="34" charset="0"/>
                          <a:cs typeface="Arial" panose="020B0604020202020204" pitchFamily="34" charset="0"/>
                        </a:rPr>
                        <a:t>Rs.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Rs.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Rs.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Rs.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Rs.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2660457649"/>
                  </a:ext>
                </a:extLst>
              </a:tr>
              <a:tr h="179624">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1</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Pulses</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168</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rowSpan="9">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12,000</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rowSpan="13">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68,000</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41,923</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rowSpan="9">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38,159</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rowSpan="13">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1,12,852</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2525487136"/>
                  </a:ext>
                </a:extLst>
              </a:tr>
              <a:tr h="179624">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2</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Millets</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78</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37,346</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732285995"/>
                  </a:ext>
                </a:extLst>
              </a:tr>
              <a:tr h="179624">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Cereals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85</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lnL w="12700" cap="flat" cmpd="sng" algn="ctr">
                      <a:solidFill>
                        <a:srgbClr val="00B1E7"/>
                      </a:solidFill>
                      <a:prstDash val="solid"/>
                      <a:round/>
                      <a:headEnd type="none" w="med" len="med"/>
                      <a:tailEnd type="none" w="med" len="med"/>
                    </a:lnL>
                    <a:lnT w="12700" cap="flat" cmpd="sng" algn="ctr">
                      <a:solidFill>
                        <a:srgbClr val="00B1E7"/>
                      </a:solidFill>
                      <a:prstDash val="solid"/>
                      <a:round/>
                      <a:headEnd type="none" w="med" len="med"/>
                      <a:tailEnd type="none" w="med" len="med"/>
                    </a:lnT>
                  </a:tcPr>
                </a:tc>
                <a:tc vMerge="1">
                  <a:txBody>
                    <a:bodyPr/>
                    <a:lstStyle/>
                    <a:p>
                      <a:endParaRPr lang="en-IN"/>
                    </a:p>
                  </a:txBody>
                  <a:tcPr>
                    <a:lnT w="12700" cap="flat" cmpd="sng" algn="ctr">
                      <a:solidFill>
                        <a:srgbClr val="00B1E7"/>
                      </a:solidFill>
                      <a:prstDash val="solid"/>
                      <a:round/>
                      <a:headEnd type="none" w="med" len="med"/>
                      <a:tailEnd type="none" w="med" len="med"/>
                    </a:lnT>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28,212</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lnL w="12700" cap="flat" cmpd="sng" algn="ctr">
                      <a:solidFill>
                        <a:srgbClr val="00B1E7"/>
                      </a:solidFill>
                      <a:prstDash val="solid"/>
                      <a:round/>
                      <a:headEnd type="none" w="med" len="med"/>
                      <a:tailEnd type="none" w="med" len="med"/>
                    </a:lnL>
                    <a:lnT w="12700" cap="flat" cmpd="sng" algn="ctr">
                      <a:solidFill>
                        <a:srgbClr val="00B1E7"/>
                      </a:solidFill>
                      <a:prstDash val="solid"/>
                      <a:round/>
                      <a:headEnd type="none" w="med" len="med"/>
                      <a:tailEnd type="none" w="med" len="med"/>
                    </a:lnT>
                  </a:tcPr>
                </a:tc>
                <a:tc vMerge="1">
                  <a:txBody>
                    <a:bodyPr/>
                    <a:lstStyle/>
                    <a:p>
                      <a:endParaRPr lang="en-IN"/>
                    </a:p>
                  </a:txBody>
                  <a:tcPr>
                    <a:lnT w="12700" cap="flat" cmpd="sng" algn="ctr">
                      <a:solidFill>
                        <a:srgbClr val="00B1E7"/>
                      </a:solidFill>
                      <a:prstDash val="solid"/>
                      <a:round/>
                      <a:headEnd type="none" w="med" len="med"/>
                      <a:tailEnd type="none" w="med" len="med"/>
                    </a:lnT>
                  </a:tcPr>
                </a:tc>
                <a:extLst>
                  <a:ext uri="{0D108BD9-81ED-4DB2-BD59-A6C34878D82A}">
                    <a16:rowId xmlns:a16="http://schemas.microsoft.com/office/drawing/2014/main" val="1759067940"/>
                  </a:ext>
                </a:extLst>
              </a:tr>
              <a:tr h="179624">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4</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Millets and Cereals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163</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32,583</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197139802"/>
                  </a:ext>
                </a:extLst>
              </a:tr>
              <a:tr h="373311">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5</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b="1" kern="0" dirty="0">
                          <a:solidFill>
                            <a:srgbClr val="000000"/>
                          </a:solidFill>
                          <a:effectLst/>
                          <a:latin typeface="Arial" panose="020B0604020202020204" pitchFamily="34" charset="0"/>
                          <a:cs typeface="Arial" panose="020B0604020202020204" pitchFamily="34" charset="0"/>
                        </a:rPr>
                        <a:t>Pulses, Millets and Cereals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b="1" kern="0" dirty="0">
                          <a:solidFill>
                            <a:srgbClr val="000000"/>
                          </a:solidFill>
                          <a:effectLst/>
                          <a:latin typeface="Arial" panose="020B0604020202020204" pitchFamily="34" charset="0"/>
                          <a:cs typeface="Arial" panose="020B0604020202020204" pitchFamily="34" charset="0"/>
                        </a:rPr>
                        <a:t>269</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38,888</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66210514"/>
                  </a:ext>
                </a:extLst>
              </a:tr>
              <a:tr h="256616">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6</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High Value Crops (Veg)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152</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37,635</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409177915"/>
                  </a:ext>
                </a:extLst>
              </a:tr>
              <a:tr h="256616">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7</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High Value Crops (Spices)</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57</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39,702</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095015771"/>
                  </a:ext>
                </a:extLst>
              </a:tr>
              <a:tr h="256616">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8</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High Value Crops (Herbs)</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31</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28,855</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44340812"/>
                  </a:ext>
                </a:extLst>
              </a:tr>
              <a:tr h="566997">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9</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b="1" kern="0" dirty="0">
                          <a:solidFill>
                            <a:srgbClr val="000000"/>
                          </a:solidFill>
                          <a:effectLst/>
                          <a:latin typeface="Arial" panose="020B0604020202020204" pitchFamily="34" charset="0"/>
                          <a:cs typeface="Arial" panose="020B0604020202020204" pitchFamily="34" charset="0"/>
                        </a:rPr>
                        <a:t>High Value Crops (Veg, Spices &amp; Herbs)</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192</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a:txBody>
                    <a:bodyPr/>
                    <a:lstStyle/>
                    <a:p>
                      <a:pPr algn="ctr">
                        <a:lnSpc>
                          <a:spcPct val="107000"/>
                        </a:lnSpc>
                        <a:spcAft>
                          <a:spcPts val="800"/>
                        </a:spcAft>
                      </a:pPr>
                      <a:r>
                        <a:rPr lang="en-IN" sz="1400" b="1" kern="0">
                          <a:solidFill>
                            <a:srgbClr val="000000"/>
                          </a:solidFill>
                          <a:effectLst/>
                          <a:latin typeface="Arial" panose="020B0604020202020204" pitchFamily="34" charset="0"/>
                          <a:cs typeface="Arial" panose="020B0604020202020204" pitchFamily="34" charset="0"/>
                        </a:rPr>
                        <a:t>37,266</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96971229"/>
                  </a:ext>
                </a:extLst>
              </a:tr>
              <a:tr h="179624">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10</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Seed Production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97</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11,520</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4102888011"/>
                  </a:ext>
                </a:extLst>
              </a:tr>
              <a:tr h="179624">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11</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Beekeeping</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22</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10,103</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4197618883"/>
                  </a:ext>
                </a:extLst>
              </a:tr>
              <a:tr h="373311">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12</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Livestock/ Animal Husbandry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299</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20,598</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2751623206"/>
                  </a:ext>
                </a:extLst>
              </a:tr>
              <a:tr h="566997">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13</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Others (Farm &amp; Causal  Labour, Services, Business, etc.)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378</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tc>
                  <a:txBody>
                    <a:bodyPr/>
                    <a:lstStyle/>
                    <a:p>
                      <a:pPr algn="ctr">
                        <a:lnSpc>
                          <a:spcPct val="107000"/>
                        </a:lnSpc>
                        <a:spcAft>
                          <a:spcPts val="800"/>
                        </a:spcAft>
                      </a:pPr>
                      <a:r>
                        <a:rPr lang="en-IN" sz="1400" kern="0">
                          <a:solidFill>
                            <a:srgbClr val="000000"/>
                          </a:solidFill>
                          <a:effectLst/>
                          <a:latin typeface="Arial" panose="020B0604020202020204" pitchFamily="34" charset="0"/>
                          <a:cs typeface="Arial" panose="020B0604020202020204" pitchFamily="34" charset="0"/>
                        </a:rPr>
                        <a:t> </a:t>
                      </a:r>
                      <a:endParaRPr lang="en-IN" sz="1400" kern="10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07000"/>
                        </a:lnSpc>
                        <a:spcAft>
                          <a:spcPts val="800"/>
                        </a:spcAft>
                      </a:pPr>
                      <a:r>
                        <a:rPr lang="en-IN" sz="1400" kern="0" dirty="0">
                          <a:solidFill>
                            <a:srgbClr val="000000"/>
                          </a:solidFill>
                          <a:effectLst/>
                          <a:latin typeface="Arial" panose="020B0604020202020204" pitchFamily="34" charset="0"/>
                          <a:cs typeface="Arial" panose="020B0604020202020204" pitchFamily="34" charset="0"/>
                        </a:rPr>
                        <a:t>88,247</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a:txBody>
                  <a:tcPr marL="68057" marR="68057"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vMerge="1">
                  <a:txBody>
                    <a:bodyPr/>
                    <a:lstStyle/>
                    <a:p>
                      <a:endParaRPr lang="en-IN"/>
                    </a:p>
                  </a:txBody>
                  <a:tcPr/>
                </a:tc>
                <a:extLst>
                  <a:ext uri="{0D108BD9-81ED-4DB2-BD59-A6C34878D82A}">
                    <a16:rowId xmlns:a16="http://schemas.microsoft.com/office/drawing/2014/main" val="2941466913"/>
                  </a:ext>
                </a:extLst>
              </a:tr>
            </a:tbl>
          </a:graphicData>
        </a:graphic>
      </p:graphicFrame>
      <p:sp>
        <p:nvSpPr>
          <p:cNvPr id="5" name="Rectangle 4">
            <a:extLst>
              <a:ext uri="{FF2B5EF4-FFF2-40B4-BE49-F238E27FC236}">
                <a16:creationId xmlns:a16="http://schemas.microsoft.com/office/drawing/2014/main" id="{FABAEE33-3532-49B9-9650-EF04881EE3C0}"/>
              </a:ext>
            </a:extLst>
          </p:cNvPr>
          <p:cNvSpPr/>
          <p:nvPr/>
        </p:nvSpPr>
        <p:spPr>
          <a:xfrm>
            <a:off x="19257" y="6019151"/>
            <a:ext cx="4262457" cy="584775"/>
          </a:xfrm>
          <a:prstGeom prst="rect">
            <a:avLst/>
          </a:prstGeom>
        </p:spPr>
        <p:txBody>
          <a:bodyPr wrap="square">
            <a:spAutoFit/>
          </a:bodyPr>
          <a:lstStyle/>
          <a:p>
            <a:pPr marL="285750" indent="-285750">
              <a:buFont typeface="Arial" panose="020B0604020202020204" pitchFamily="34" charset="0"/>
              <a:buChar char="•"/>
            </a:pPr>
            <a:r>
              <a:rPr lang="en-IN" sz="1600" dirty="0">
                <a:latin typeface="Arial" panose="020B0604020202020204" pitchFamily="34" charset="0"/>
                <a:ea typeface="Calibri" panose="020F0502020204030204" pitchFamily="34" charset="0"/>
                <a:cs typeface="Arial" panose="020B0604020202020204" pitchFamily="34" charset="0"/>
              </a:rPr>
              <a:t>Findings revealed that both yield &amp; profitability of Rajma considerably high</a:t>
            </a:r>
            <a:endParaRPr lang="en-IN" sz="1600" dirty="0"/>
          </a:p>
        </p:txBody>
      </p:sp>
    </p:spTree>
    <p:extLst>
      <p:ext uri="{BB962C8B-B14F-4D97-AF65-F5344CB8AC3E}">
        <p14:creationId xmlns:p14="http://schemas.microsoft.com/office/powerpoint/2010/main" val="3997975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65147" y="0"/>
            <a:ext cx="660319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Key Takeaways </a:t>
            </a:r>
          </a:p>
        </p:txBody>
      </p:sp>
      <p:grpSp>
        <p:nvGrpSpPr>
          <p:cNvPr id="6" name="Group 5">
            <a:extLst>
              <a:ext uri="{FF2B5EF4-FFF2-40B4-BE49-F238E27FC236}">
                <a16:creationId xmlns:a16="http://schemas.microsoft.com/office/drawing/2014/main" id="{1CD9D64F-A242-68E7-3BF7-0F8AA563DE0B}"/>
              </a:ext>
            </a:extLst>
          </p:cNvPr>
          <p:cNvGrpSpPr/>
          <p:nvPr/>
        </p:nvGrpSpPr>
        <p:grpSpPr>
          <a:xfrm>
            <a:off x="244909" y="1300479"/>
            <a:ext cx="11549716" cy="5083169"/>
            <a:chOff x="1446786" y="1300480"/>
            <a:chExt cx="8347453" cy="3633224"/>
          </a:xfrm>
        </p:grpSpPr>
        <p:sp>
          <p:nvSpPr>
            <p:cNvPr id="4" name="Rectangle 3">
              <a:extLst>
                <a:ext uri="{FF2B5EF4-FFF2-40B4-BE49-F238E27FC236}">
                  <a16:creationId xmlns:a16="http://schemas.microsoft.com/office/drawing/2014/main" id="{F2E95B32-EA26-9D6F-8142-48FFF3CA27CE}"/>
                </a:ext>
              </a:extLst>
            </p:cNvPr>
            <p:cNvSpPr/>
            <p:nvPr/>
          </p:nvSpPr>
          <p:spPr>
            <a:xfrm flipH="1">
              <a:off x="1446786" y="1300480"/>
              <a:ext cx="4634756" cy="3633224"/>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C17F86A-FA76-4414-69CD-27A25AC379DB}"/>
                </a:ext>
              </a:extLst>
            </p:cNvPr>
            <p:cNvSpPr/>
            <p:nvPr/>
          </p:nvSpPr>
          <p:spPr>
            <a:xfrm flipH="1">
              <a:off x="6199455" y="1300480"/>
              <a:ext cx="3594784" cy="3633224"/>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D8062E5A-60F8-E484-25D5-3473D6AE0466}"/>
              </a:ext>
            </a:extLst>
          </p:cNvPr>
          <p:cNvGrpSpPr/>
          <p:nvPr/>
        </p:nvGrpSpPr>
        <p:grpSpPr>
          <a:xfrm>
            <a:off x="234226" y="641145"/>
            <a:ext cx="11560399" cy="709744"/>
            <a:chOff x="-2467721" y="972531"/>
            <a:chExt cx="11928636" cy="3844092"/>
          </a:xfrm>
          <a:solidFill>
            <a:srgbClr val="002A66"/>
          </a:solidFill>
        </p:grpSpPr>
        <p:sp>
          <p:nvSpPr>
            <p:cNvPr id="11" name="Rectangle 10">
              <a:extLst>
                <a:ext uri="{FF2B5EF4-FFF2-40B4-BE49-F238E27FC236}">
                  <a16:creationId xmlns:a16="http://schemas.microsoft.com/office/drawing/2014/main" id="{64FA42D7-43BA-FB7D-F5F9-190E44312674}"/>
                </a:ext>
              </a:extLst>
            </p:cNvPr>
            <p:cNvSpPr/>
            <p:nvPr/>
          </p:nvSpPr>
          <p:spPr>
            <a:xfrm flipH="1">
              <a:off x="-2467721" y="972531"/>
              <a:ext cx="6732902" cy="36332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82B13E4-1B57-E9EF-376E-14C82BD94B60}"/>
                </a:ext>
              </a:extLst>
            </p:cNvPr>
            <p:cNvSpPr/>
            <p:nvPr/>
          </p:nvSpPr>
          <p:spPr>
            <a:xfrm flipH="1">
              <a:off x="4435607" y="1183399"/>
              <a:ext cx="5025308" cy="36332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TextBox 14">
            <a:extLst>
              <a:ext uri="{FF2B5EF4-FFF2-40B4-BE49-F238E27FC236}">
                <a16:creationId xmlns:a16="http://schemas.microsoft.com/office/drawing/2014/main" id="{8ECF2721-D267-815C-FE65-78A37EB2108D}"/>
              </a:ext>
            </a:extLst>
          </p:cNvPr>
          <p:cNvSpPr txBox="1"/>
          <p:nvPr/>
        </p:nvSpPr>
        <p:spPr>
          <a:xfrm>
            <a:off x="522515" y="815429"/>
            <a:ext cx="5136455" cy="400110"/>
          </a:xfrm>
          <a:prstGeom prst="rect">
            <a:avLst/>
          </a:prstGeom>
          <a:noFill/>
        </p:spPr>
        <p:txBody>
          <a:bodyPr wrap="square">
            <a:spAutoFit/>
          </a:bodyPr>
          <a:lstStyle/>
          <a:p>
            <a:pPr algn="ct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Pulses and </a:t>
            </a:r>
            <a:r>
              <a:rPr lang="en-IN" sz="2000" dirty="0" err="1">
                <a:solidFill>
                  <a:schemeClr val="bg1"/>
                </a:solidFill>
                <a:effectLst/>
                <a:latin typeface="Arial" panose="020B0604020202020204" pitchFamily="34" charset="0"/>
                <a:ea typeface="Calibri" panose="020F0502020204030204" pitchFamily="34" charset="0"/>
                <a:cs typeface="Arial" panose="020B0604020202020204" pitchFamily="34" charset="0"/>
              </a:rPr>
              <a:t>nutri</a:t>
            </a:r>
            <a:r>
              <a:rPr lang="en-IN" sz="2000" dirty="0">
                <a:solidFill>
                  <a:schemeClr val="bg1"/>
                </a:solidFill>
                <a:effectLst/>
                <a:latin typeface="Arial" panose="020B0604020202020204" pitchFamily="34" charset="0"/>
                <a:ea typeface="Calibri" panose="020F0502020204030204" pitchFamily="34" charset="0"/>
                <a:cs typeface="Arial" panose="020B0604020202020204" pitchFamily="34" charset="0"/>
              </a:rPr>
              <a:t>-grain value chain</a:t>
            </a:r>
            <a:endParaRPr lang="en-IN" sz="2000" dirty="0">
              <a:solidFill>
                <a:schemeClr val="bg1"/>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77EAF1A7-0A12-2880-4E4E-BE153CC00B9B}"/>
              </a:ext>
            </a:extLst>
          </p:cNvPr>
          <p:cNvSpPr txBox="1"/>
          <p:nvPr/>
        </p:nvSpPr>
        <p:spPr>
          <a:xfrm>
            <a:off x="6820804" y="790224"/>
            <a:ext cx="4643561" cy="400110"/>
          </a:xfrm>
          <a:prstGeom prst="rect">
            <a:avLst/>
          </a:prstGeom>
          <a:noFill/>
        </p:spPr>
        <p:txBody>
          <a:bodyPr wrap="square">
            <a:spAutoFit/>
          </a:bodyPr>
          <a:lstStyle/>
          <a:p>
            <a:pPr algn="ctr"/>
            <a:r>
              <a:rPr lang="en-IN" sz="2000" dirty="0">
                <a:solidFill>
                  <a:schemeClr val="bg1"/>
                </a:solidFill>
                <a:latin typeface="Arial" panose="020B0604020202020204" pitchFamily="34" charset="0"/>
                <a:ea typeface="Calibri" panose="020F0502020204030204" pitchFamily="34" charset="0"/>
                <a:cs typeface="Arial" panose="020B0604020202020204" pitchFamily="34" charset="0"/>
              </a:rPr>
              <a:t>Vegetables, spices &amp; aromatic herbs </a:t>
            </a:r>
          </a:p>
        </p:txBody>
      </p:sp>
      <p:sp>
        <p:nvSpPr>
          <p:cNvPr id="33" name="TextBox 32">
            <a:extLst>
              <a:ext uri="{FF2B5EF4-FFF2-40B4-BE49-F238E27FC236}">
                <a16:creationId xmlns:a16="http://schemas.microsoft.com/office/drawing/2014/main" id="{DC7E7C9C-CFF0-4D86-AF3F-E8C30CAC19E9}"/>
              </a:ext>
            </a:extLst>
          </p:cNvPr>
          <p:cNvSpPr txBox="1"/>
          <p:nvPr/>
        </p:nvSpPr>
        <p:spPr>
          <a:xfrm>
            <a:off x="397375" y="1501189"/>
            <a:ext cx="6270965" cy="4878195"/>
          </a:xfrm>
          <a:prstGeom prst="rect">
            <a:avLst/>
          </a:prstGeom>
          <a:noFill/>
        </p:spPr>
        <p:txBody>
          <a:bodyPr wrap="square">
            <a:spAutoFit/>
          </a:bodyPr>
          <a:lstStyle/>
          <a:p>
            <a:pPr marL="228600" indent="-228600" algn="just">
              <a:lnSpc>
                <a:spcPct val="107000"/>
              </a:lnSpc>
              <a:spcAft>
                <a:spcPts val="800"/>
              </a:spcAft>
              <a:buFont typeface="+mj-lt"/>
              <a:buAutoNum type="alphaLcPeriod"/>
            </a:pP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Practices of line sowing &amp; use of vertical nets has made kidney beans (Rajma) the most profitable </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pulse crop. This has led expansion of area and increase in number of farmers. </a:t>
            </a: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Scaling up support for rajma and other pulses is recommended</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p>
          <a:p>
            <a:pPr marL="228600" indent="-228600" algn="just">
              <a:lnSpc>
                <a:spcPct val="107000"/>
              </a:lnSpc>
              <a:spcAft>
                <a:spcPts val="800"/>
              </a:spcAft>
              <a:buFont typeface="+mj-lt"/>
              <a:buAutoNum type="alphaLcPeriod"/>
            </a:pP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marL="228600" indent="-228600" algn="l">
              <a:lnSpc>
                <a:spcPct val="107000"/>
              </a:lnSpc>
              <a:spcAft>
                <a:spcPts val="800"/>
              </a:spcAft>
              <a:buFont typeface="+mj-lt"/>
              <a:buAutoNum type="alphaLcPeriod"/>
            </a:pP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Scaling up millet cultivation. </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Millets have lower carbon footprints compared to rice and wheat. With the IYOM, </a:t>
            </a: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HMS can play a vital role in creating awareness about the benefits of millets</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Intercropping pulses with millets can sustain millet production, conserve soil and water, and optimize nutrient use.</a:t>
            </a:r>
          </a:p>
          <a:p>
            <a:pPr marL="228600" indent="-228600" algn="l">
              <a:lnSpc>
                <a:spcPct val="107000"/>
              </a:lnSpc>
              <a:spcAft>
                <a:spcPts val="800"/>
              </a:spcAft>
              <a:buFont typeface="+mj-lt"/>
              <a:buAutoNum type="alphaLcPeriod"/>
            </a:pP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lphaLcPeriod"/>
            </a:pPr>
            <a:r>
              <a:rPr lang="en-IN"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Cultivating basmati rice in the hills is financially burdensome</a:t>
            </a:r>
            <a:r>
              <a:rPr lang="en-IN" sz="1600" dirty="0">
                <a:solidFill>
                  <a:srgbClr val="000000"/>
                </a:solidFill>
                <a:effectLst/>
                <a:latin typeface="Arial" panose="020B0604020202020204" pitchFamily="34" charset="0"/>
                <a:ea typeface="Calibri" panose="020F0502020204030204" pitchFamily="34" charset="0"/>
                <a:cs typeface="Arial" panose="020B0604020202020204" pitchFamily="34" charset="0"/>
              </a:rPr>
              <a:t>, leading to higher production costs compared to plains-grown rice. As a result, basmati rice from project locations has a higher price, which lowers consumer demand. Consumers often choose more affordable Punjab basmati rice</a:t>
            </a:r>
            <a:r>
              <a:rPr lang="en-IN"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 Himmotthan should shift its focus to other high-value crops.</a:t>
            </a:r>
            <a:endParaRPr lang="en-IN" sz="1600" dirty="0">
              <a:solidFill>
                <a:srgbClr val="FF000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DB8238E-E5C1-1248-1604-B911188E2C92}"/>
              </a:ext>
            </a:extLst>
          </p:cNvPr>
          <p:cNvSpPr txBox="1"/>
          <p:nvPr/>
        </p:nvSpPr>
        <p:spPr>
          <a:xfrm>
            <a:off x="7061010" y="1835939"/>
            <a:ext cx="4733615" cy="3807068"/>
          </a:xfrm>
          <a:prstGeom prst="rect">
            <a:avLst/>
          </a:prstGeom>
          <a:noFill/>
        </p:spPr>
        <p:txBody>
          <a:bodyPr wrap="square">
            <a:spAutoFit/>
          </a:bodyPr>
          <a:lstStyle/>
          <a:p>
            <a:pPr marL="228600" indent="-228600" algn="just">
              <a:lnSpc>
                <a:spcPct val="107000"/>
              </a:lnSpc>
              <a:spcAft>
                <a:spcPts val="800"/>
              </a:spcAft>
              <a:buFont typeface="+mj-lt"/>
              <a:buAutoNum type="alphaLcPeriod"/>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Chilli cultivation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can be profitable if Himmotthan addresses marketing hurdles. </a:t>
            </a:r>
          </a:p>
          <a:p>
            <a:pPr marL="228600" indent="-228600" algn="just">
              <a:lnSpc>
                <a:spcPct val="107000"/>
              </a:lnSpc>
              <a:spcAft>
                <a:spcPts val="800"/>
              </a:spcAft>
              <a:buFont typeface="+mj-lt"/>
              <a:buAutoNum type="alphaLcPeriod"/>
            </a:pPr>
            <a:endPar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228600" indent="-228600" algn="just">
              <a:lnSpc>
                <a:spcPct val="107000"/>
              </a:lnSpc>
              <a:spcAft>
                <a:spcPts val="800"/>
              </a:spcAft>
              <a:buFont typeface="+mj-lt"/>
              <a:buAutoNum type="alphaLcPeriod"/>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Scaling up protected cultivation</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with poly houses offers significant benefits.</a:t>
            </a:r>
          </a:p>
          <a:p>
            <a:pPr marL="228600" indent="-228600" algn="just">
              <a:lnSpc>
                <a:spcPct val="107000"/>
              </a:lnSpc>
              <a:spcAft>
                <a:spcPts val="800"/>
              </a:spcAft>
              <a:buFont typeface="+mj-lt"/>
              <a:buAutoNum type="alphaLcPeriod"/>
            </a:pPr>
            <a:endPar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228600" indent="-228600">
              <a:buFont typeface="+mj-lt"/>
              <a:buAutoNum type="alphaLcPeriod"/>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Introducing aromatic herbs in </a:t>
            </a:r>
            <a:r>
              <a:rPr lang="en-IN" sz="1600" kern="100" dirty="0" err="1">
                <a:solidFill>
                  <a:srgbClr val="000000"/>
                </a:solidFill>
                <a:latin typeface="Arial" panose="020B0604020202020204" pitchFamily="34" charset="0"/>
                <a:ea typeface="Calibri" panose="020F0502020204030204" pitchFamily="34" charset="0"/>
                <a:cs typeface="Arial" panose="020B0604020202020204" pitchFamily="34" charset="0"/>
              </a:rPr>
              <a:t>Duggada</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cluster, near beekeeping sites, was highly beneficial. These plants served as food for bees and generated additional income through flower sales. Considering the success, </a:t>
            </a:r>
            <a:r>
              <a:rPr lang="en-IN" sz="1600" kern="100" dirty="0" err="1">
                <a:solidFill>
                  <a:srgbClr val="FF0000"/>
                </a:solidFill>
                <a:latin typeface="Arial" panose="020B0604020202020204" pitchFamily="34" charset="0"/>
                <a:ea typeface="Calibri" panose="020F0502020204030204" pitchFamily="34" charset="0"/>
                <a:cs typeface="Arial" panose="020B0604020202020204" pitchFamily="34" charset="0"/>
              </a:rPr>
              <a:t>Himmotthan</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 should expand aromatic herb cultivation to other locations.</a:t>
            </a:r>
          </a:p>
        </p:txBody>
      </p:sp>
    </p:spTree>
    <p:extLst>
      <p:ext uri="{BB962C8B-B14F-4D97-AF65-F5344CB8AC3E}">
        <p14:creationId xmlns:p14="http://schemas.microsoft.com/office/powerpoint/2010/main" val="856373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70236" y="-19134"/>
            <a:ext cx="660319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Key Takeaways </a:t>
            </a:r>
          </a:p>
        </p:txBody>
      </p:sp>
      <p:grpSp>
        <p:nvGrpSpPr>
          <p:cNvPr id="6" name="Group 5">
            <a:extLst>
              <a:ext uri="{FF2B5EF4-FFF2-40B4-BE49-F238E27FC236}">
                <a16:creationId xmlns:a16="http://schemas.microsoft.com/office/drawing/2014/main" id="{1CD9D64F-A242-68E7-3BF7-0F8AA563DE0B}"/>
              </a:ext>
            </a:extLst>
          </p:cNvPr>
          <p:cNvGrpSpPr/>
          <p:nvPr/>
        </p:nvGrpSpPr>
        <p:grpSpPr>
          <a:xfrm>
            <a:off x="705522" y="1300479"/>
            <a:ext cx="10856558" cy="5557521"/>
            <a:chOff x="705522" y="1300480"/>
            <a:chExt cx="9088717" cy="3633224"/>
          </a:xfrm>
        </p:grpSpPr>
        <p:sp>
          <p:nvSpPr>
            <p:cNvPr id="4" name="Rectangle 3">
              <a:extLst>
                <a:ext uri="{FF2B5EF4-FFF2-40B4-BE49-F238E27FC236}">
                  <a16:creationId xmlns:a16="http://schemas.microsoft.com/office/drawing/2014/main" id="{F2E95B32-EA26-9D6F-8142-48FFF3CA27CE}"/>
                </a:ext>
              </a:extLst>
            </p:cNvPr>
            <p:cNvSpPr/>
            <p:nvPr/>
          </p:nvSpPr>
          <p:spPr>
            <a:xfrm flipH="1">
              <a:off x="705522" y="1300480"/>
              <a:ext cx="4455757" cy="3633224"/>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C17F86A-FA76-4414-69CD-27A25AC379DB}"/>
                </a:ext>
              </a:extLst>
            </p:cNvPr>
            <p:cNvSpPr/>
            <p:nvPr/>
          </p:nvSpPr>
          <p:spPr>
            <a:xfrm flipH="1">
              <a:off x="5338482" y="1300480"/>
              <a:ext cx="4455757" cy="3633224"/>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id="{D8062E5A-60F8-E484-25D5-3473D6AE0466}"/>
              </a:ext>
            </a:extLst>
          </p:cNvPr>
          <p:cNvGrpSpPr/>
          <p:nvPr/>
        </p:nvGrpSpPr>
        <p:grpSpPr>
          <a:xfrm>
            <a:off x="667721" y="638919"/>
            <a:ext cx="10856558" cy="670811"/>
            <a:chOff x="705522" y="1300480"/>
            <a:chExt cx="9088717" cy="3633224"/>
          </a:xfrm>
          <a:solidFill>
            <a:srgbClr val="002A66"/>
          </a:solidFill>
        </p:grpSpPr>
        <p:sp>
          <p:nvSpPr>
            <p:cNvPr id="11" name="Rectangle 10">
              <a:extLst>
                <a:ext uri="{FF2B5EF4-FFF2-40B4-BE49-F238E27FC236}">
                  <a16:creationId xmlns:a16="http://schemas.microsoft.com/office/drawing/2014/main" id="{64FA42D7-43BA-FB7D-F5F9-190E44312674}"/>
                </a:ext>
              </a:extLst>
            </p:cNvPr>
            <p:cNvSpPr/>
            <p:nvPr/>
          </p:nvSpPr>
          <p:spPr>
            <a:xfrm flipH="1">
              <a:off x="705522" y="1300480"/>
              <a:ext cx="4455757" cy="36332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82B13E4-1B57-E9EF-376E-14C82BD94B60}"/>
                </a:ext>
              </a:extLst>
            </p:cNvPr>
            <p:cNvSpPr/>
            <p:nvPr/>
          </p:nvSpPr>
          <p:spPr>
            <a:xfrm flipH="1">
              <a:off x="5338482" y="1300480"/>
              <a:ext cx="4455757" cy="3633224"/>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 name="TextBox 14">
            <a:extLst>
              <a:ext uri="{FF2B5EF4-FFF2-40B4-BE49-F238E27FC236}">
                <a16:creationId xmlns:a16="http://schemas.microsoft.com/office/drawing/2014/main" id="{8ECF2721-D267-815C-FE65-78A37EB2108D}"/>
              </a:ext>
            </a:extLst>
          </p:cNvPr>
          <p:cNvSpPr txBox="1"/>
          <p:nvPr/>
        </p:nvSpPr>
        <p:spPr>
          <a:xfrm>
            <a:off x="667722" y="774269"/>
            <a:ext cx="5322444" cy="400110"/>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IN" sz="2000" dirty="0">
                <a:solidFill>
                  <a:schemeClr val="bg1"/>
                </a:solidFill>
                <a:latin typeface="Arial" panose="020B0604020202020204" pitchFamily="34" charset="0"/>
                <a:ea typeface="Calibri" panose="020F0502020204030204" pitchFamily="34" charset="0"/>
                <a:cs typeface="Arial" panose="020B0604020202020204" pitchFamily="34" charset="0"/>
              </a:rPr>
              <a:t>Seed production</a:t>
            </a:r>
          </a:p>
        </p:txBody>
      </p:sp>
      <p:sp>
        <p:nvSpPr>
          <p:cNvPr id="32" name="TextBox 31">
            <a:extLst>
              <a:ext uri="{FF2B5EF4-FFF2-40B4-BE49-F238E27FC236}">
                <a16:creationId xmlns:a16="http://schemas.microsoft.com/office/drawing/2014/main" id="{77EAF1A7-0A12-2880-4E4E-BE153CC00B9B}"/>
              </a:ext>
            </a:extLst>
          </p:cNvPr>
          <p:cNvSpPr txBox="1"/>
          <p:nvPr/>
        </p:nvSpPr>
        <p:spPr>
          <a:xfrm>
            <a:off x="6201835" y="774269"/>
            <a:ext cx="5322444" cy="400110"/>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IN" sz="2000" dirty="0">
                <a:solidFill>
                  <a:schemeClr val="bg1"/>
                </a:solidFill>
                <a:latin typeface="Arial" panose="020B0604020202020204" pitchFamily="34" charset="0"/>
                <a:ea typeface="Calibri" panose="020F0502020204030204" pitchFamily="34" charset="0"/>
                <a:cs typeface="Arial" panose="020B0604020202020204" pitchFamily="34" charset="0"/>
              </a:rPr>
              <a:t>Farm Mechanisation </a:t>
            </a:r>
          </a:p>
        </p:txBody>
      </p:sp>
      <p:sp>
        <p:nvSpPr>
          <p:cNvPr id="33" name="TextBox 32">
            <a:extLst>
              <a:ext uri="{FF2B5EF4-FFF2-40B4-BE49-F238E27FC236}">
                <a16:creationId xmlns:a16="http://schemas.microsoft.com/office/drawing/2014/main" id="{DC7E7C9C-CFF0-4D86-AF3F-E8C30CAC19E9}"/>
              </a:ext>
            </a:extLst>
          </p:cNvPr>
          <p:cNvSpPr txBox="1"/>
          <p:nvPr/>
        </p:nvSpPr>
        <p:spPr>
          <a:xfrm>
            <a:off x="705522" y="1418515"/>
            <a:ext cx="4987757" cy="5284267"/>
          </a:xfrm>
          <a:prstGeom prst="rect">
            <a:avLst/>
          </a:prstGeom>
          <a:noFill/>
        </p:spPr>
        <p:txBody>
          <a:bodyPr wrap="square">
            <a:spAutoFit/>
          </a:bodyPr>
          <a:lstStyle/>
          <a:p>
            <a:pPr marL="228600" lvl="0" indent="-228600" algn="just">
              <a:lnSpc>
                <a:spcPct val="107000"/>
              </a:lnSpc>
              <a:buFont typeface="+mj-lt"/>
              <a:buAutoNum type="alphaLcPeriod"/>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The promotion of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seed villages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is recommended </a:t>
            </a:r>
          </a:p>
          <a:p>
            <a:pPr marL="228600" lvl="0" indent="-228600" algn="just">
              <a:lnSpc>
                <a:spcPct val="107000"/>
              </a:lnSpc>
              <a:buFont typeface="+mj-lt"/>
              <a:buAutoNum type="alphaLcPeriod"/>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Crops like onion, potato, garlic, and coriander</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This approach ensures the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cultivation of high-quality seeds with superior characteristics, meeting the demand for quality seeds</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a:t>
            </a:r>
          </a:p>
          <a:p>
            <a:pPr marL="228600" lvl="0" indent="-228600" algn="just">
              <a:lnSpc>
                <a:spcPct val="107000"/>
              </a:lnSpc>
              <a:buFont typeface="+mj-lt"/>
              <a:buAutoNum type="alphaLcPeriod"/>
            </a:pPr>
            <a:endPar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228600" lvl="0" indent="-228600" algn="just">
              <a:lnSpc>
                <a:spcPct val="107000"/>
              </a:lnSpc>
              <a:buFont typeface="+mj-lt"/>
              <a:buAutoNum type="alphaLcPeriod"/>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Strategically alternating between onion seed production and bulb productio</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n in suitable areas. </a:t>
            </a:r>
          </a:p>
          <a:p>
            <a:pPr marL="228600" lvl="0" indent="-228600" algn="just">
              <a:lnSpc>
                <a:spcPct val="107000"/>
              </a:lnSpc>
              <a:buFont typeface="+mj-lt"/>
              <a:buAutoNum type="alphaLcPeriod"/>
            </a:pPr>
            <a:endPar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228600" lvl="0" indent="-228600" algn="just">
              <a:lnSpc>
                <a:spcPct val="107000"/>
              </a:lnSpc>
              <a:spcAft>
                <a:spcPts val="800"/>
              </a:spcAft>
              <a:buFont typeface="+mj-lt"/>
              <a:buAutoNum type="alphaLcPeriod"/>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Promoting the cultivation of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long day garlic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is crucial due to its high yield potential, especially in the Himalayan region. </a:t>
            </a:r>
          </a:p>
          <a:p>
            <a:pPr marL="228600" lvl="0" indent="-228600" algn="just">
              <a:lnSpc>
                <a:spcPct val="107000"/>
              </a:lnSpc>
              <a:spcAft>
                <a:spcPts val="800"/>
              </a:spcAft>
              <a:buFont typeface="+mj-lt"/>
              <a:buAutoNum type="alphaLcPeriod"/>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Selection of planting material, maintenance of isolation for genetic purity</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and adherence to recommended distances for cross-pollinated crops like onion are essential. </a:t>
            </a:r>
          </a:p>
          <a:p>
            <a:pPr marL="228600" lvl="0" indent="-228600" algn="just">
              <a:lnSpc>
                <a:spcPct val="107000"/>
              </a:lnSpc>
              <a:spcAft>
                <a:spcPts val="800"/>
              </a:spcAft>
              <a:buFont typeface="+mj-lt"/>
              <a:buAutoNum type="alphaLcPeriod"/>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Monitoring adherence to recommendations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related to climate, spacing, irrigation, fertilization, and weed management is also important.</a:t>
            </a:r>
          </a:p>
        </p:txBody>
      </p:sp>
      <p:sp>
        <p:nvSpPr>
          <p:cNvPr id="38" name="TextBox 37">
            <a:extLst>
              <a:ext uri="{FF2B5EF4-FFF2-40B4-BE49-F238E27FC236}">
                <a16:creationId xmlns:a16="http://schemas.microsoft.com/office/drawing/2014/main" id="{FDB8238E-E5C1-1248-1604-B911188E2C92}"/>
              </a:ext>
            </a:extLst>
          </p:cNvPr>
          <p:cNvSpPr txBox="1"/>
          <p:nvPr/>
        </p:nvSpPr>
        <p:spPr>
          <a:xfrm>
            <a:off x="6456175" y="1445080"/>
            <a:ext cx="4889366" cy="3337388"/>
          </a:xfrm>
          <a:prstGeom prst="rect">
            <a:avLst/>
          </a:prstGeom>
          <a:noFill/>
        </p:spPr>
        <p:txBody>
          <a:bodyPr wrap="square">
            <a:spAutoFit/>
          </a:bodyPr>
          <a:lstStyle/>
          <a:p>
            <a:pPr marL="228600" indent="-228600" algn="just">
              <a:lnSpc>
                <a:spcPct val="107000"/>
              </a:lnSpc>
              <a:spcAft>
                <a:spcPts val="800"/>
              </a:spcAft>
              <a:buFont typeface="+mj-lt"/>
              <a:buAutoNum type="alphaLcPeriod"/>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To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capitalize on government subsidies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(up to 80% of market price) for farm equipment, a targeted approach should be adopted to scale up farm mechanization based on specific needs. </a:t>
            </a:r>
          </a:p>
          <a:p>
            <a:pPr marL="228600" indent="-228600" algn="just">
              <a:lnSpc>
                <a:spcPct val="107000"/>
              </a:lnSpc>
              <a:spcAft>
                <a:spcPts val="800"/>
              </a:spcAft>
              <a:buFont typeface="+mj-lt"/>
              <a:buAutoNum type="alphaLcPeriod"/>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Himmotthan could enhance farm mechanization through partnerships with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Krishi Vigyan </a:t>
            </a:r>
            <a:r>
              <a:rPr lang="en-IN" sz="1600" kern="100" dirty="0" err="1">
                <a:solidFill>
                  <a:srgbClr val="FF0000"/>
                </a:solidFill>
                <a:latin typeface="Arial" panose="020B0604020202020204" pitchFamily="34" charset="0"/>
                <a:ea typeface="Calibri" panose="020F0502020204030204" pitchFamily="34" charset="0"/>
                <a:cs typeface="Arial" panose="020B0604020202020204" pitchFamily="34" charset="0"/>
              </a:rPr>
              <a:t>Kendras</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 (KVKs) to train farmers in selecting, operating, and maintaining farm machinery.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This collaborative approach would empower farmers with the necessary knowledge and skills to effectively utilize and maintain modern agricultural equipment.</a:t>
            </a:r>
          </a:p>
        </p:txBody>
      </p:sp>
    </p:spTree>
    <p:extLst>
      <p:ext uri="{BB962C8B-B14F-4D97-AF65-F5344CB8AC3E}">
        <p14:creationId xmlns:p14="http://schemas.microsoft.com/office/powerpoint/2010/main" val="3457620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20091" y="-31318"/>
            <a:ext cx="660319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Key Takeaways </a:t>
            </a:r>
          </a:p>
        </p:txBody>
      </p:sp>
      <p:sp>
        <p:nvSpPr>
          <p:cNvPr id="4" name="Rectangle 3">
            <a:extLst>
              <a:ext uri="{FF2B5EF4-FFF2-40B4-BE49-F238E27FC236}">
                <a16:creationId xmlns:a16="http://schemas.microsoft.com/office/drawing/2014/main" id="{F2E95B32-EA26-9D6F-8142-48FFF3CA27CE}"/>
              </a:ext>
            </a:extLst>
          </p:cNvPr>
          <p:cNvSpPr/>
          <p:nvPr/>
        </p:nvSpPr>
        <p:spPr>
          <a:xfrm flipH="1">
            <a:off x="192301" y="1455855"/>
            <a:ext cx="2437596" cy="5083169"/>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64FA42D7-43BA-FB7D-F5F9-190E44312674}"/>
              </a:ext>
            </a:extLst>
          </p:cNvPr>
          <p:cNvSpPr/>
          <p:nvPr/>
        </p:nvSpPr>
        <p:spPr>
          <a:xfrm flipH="1">
            <a:off x="181418" y="633645"/>
            <a:ext cx="2481921" cy="947797"/>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8ECF2721-D267-815C-FE65-78A37EB2108D}"/>
              </a:ext>
            </a:extLst>
          </p:cNvPr>
          <p:cNvSpPr txBox="1"/>
          <p:nvPr/>
        </p:nvSpPr>
        <p:spPr>
          <a:xfrm>
            <a:off x="181420" y="768995"/>
            <a:ext cx="2481920" cy="707886"/>
          </a:xfrm>
          <a:prstGeom prst="rect">
            <a:avLst/>
          </a:prstGeom>
          <a:noFill/>
        </p:spPr>
        <p:txBody>
          <a:bodyPr wrap="square">
            <a:spAutoFit/>
          </a:bodyPr>
          <a:lstStyle/>
          <a:p>
            <a:pPr algn="ctr">
              <a:defRPr/>
            </a:pPr>
            <a:r>
              <a:rPr lang="en-IN" sz="2000" dirty="0">
                <a:solidFill>
                  <a:schemeClr val="bg1"/>
                </a:solidFill>
                <a:latin typeface="Arial" panose="020B0604020202020204" pitchFamily="34" charset="0"/>
                <a:ea typeface="Calibri" panose="020F0502020204030204" pitchFamily="34" charset="0"/>
                <a:cs typeface="Arial" panose="020B0604020202020204" pitchFamily="34" charset="0"/>
              </a:rPr>
              <a:t>Critical Irrigation Support </a:t>
            </a:r>
          </a:p>
        </p:txBody>
      </p:sp>
      <p:sp>
        <p:nvSpPr>
          <p:cNvPr id="33" name="TextBox 32">
            <a:extLst>
              <a:ext uri="{FF2B5EF4-FFF2-40B4-BE49-F238E27FC236}">
                <a16:creationId xmlns:a16="http://schemas.microsoft.com/office/drawing/2014/main" id="{DC7E7C9C-CFF0-4D86-AF3F-E8C30CAC19E9}"/>
              </a:ext>
            </a:extLst>
          </p:cNvPr>
          <p:cNvSpPr txBox="1"/>
          <p:nvPr/>
        </p:nvSpPr>
        <p:spPr>
          <a:xfrm>
            <a:off x="304801" y="1925855"/>
            <a:ext cx="2099486" cy="3234796"/>
          </a:xfrm>
          <a:prstGeom prst="rect">
            <a:avLst/>
          </a:prstGeom>
          <a:noFill/>
        </p:spPr>
        <p:txBody>
          <a:bodyPr wrap="square">
            <a:spAutoFit/>
          </a:bodyPr>
          <a:lstStyle/>
          <a:p>
            <a:pPr marL="228600" marR="0" lvl="0" indent="-228600" algn="just" fontAlgn="auto">
              <a:lnSpc>
                <a:spcPct val="107000"/>
              </a:lnSpc>
              <a:spcBef>
                <a:spcPts val="0"/>
              </a:spcBef>
              <a:spcAft>
                <a:spcPts val="0"/>
              </a:spcAft>
              <a:buClrTx/>
              <a:buSzTx/>
              <a:buFont typeface="+mj-lt"/>
              <a:buAutoNum type="alphaLcPeriod"/>
              <a:tabLst/>
              <a:defRPr/>
            </a:pPr>
            <a:r>
              <a:rPr lang="en-IN" sz="1600" kern="100" dirty="0" err="1">
                <a:solidFill>
                  <a:srgbClr val="000000"/>
                </a:solidFill>
                <a:latin typeface="Arial" panose="020B0604020202020204" pitchFamily="34" charset="0"/>
                <a:ea typeface="Calibri" panose="020F0502020204030204" pitchFamily="34" charset="0"/>
                <a:cs typeface="Arial" panose="020B0604020202020204" pitchFamily="34" charset="0"/>
              </a:rPr>
              <a:t>Himmotthan</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has made efforts to provide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irrigation support</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to farming households/groups. However,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intensifying this support further would greatly enhance productivity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and farmer outcomes.</a:t>
            </a:r>
          </a:p>
        </p:txBody>
      </p:sp>
      <p:sp>
        <p:nvSpPr>
          <p:cNvPr id="2" name="Rectangle 1">
            <a:extLst>
              <a:ext uri="{FF2B5EF4-FFF2-40B4-BE49-F238E27FC236}">
                <a16:creationId xmlns:a16="http://schemas.microsoft.com/office/drawing/2014/main" id="{48750515-84F3-D4DF-4C2B-2C16561B1F26}"/>
              </a:ext>
            </a:extLst>
          </p:cNvPr>
          <p:cNvSpPr/>
          <p:nvPr/>
        </p:nvSpPr>
        <p:spPr>
          <a:xfrm flipH="1">
            <a:off x="2742397" y="1300479"/>
            <a:ext cx="2826320" cy="5083169"/>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AE9BFDE6-3416-A13B-F167-99101AF85B6C}"/>
              </a:ext>
            </a:extLst>
          </p:cNvPr>
          <p:cNvSpPr/>
          <p:nvPr/>
        </p:nvSpPr>
        <p:spPr>
          <a:xfrm flipH="1">
            <a:off x="2735344" y="667306"/>
            <a:ext cx="2830337" cy="947797"/>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DB74E027-D345-8D6E-532E-00C387AB497D}"/>
              </a:ext>
            </a:extLst>
          </p:cNvPr>
          <p:cNvSpPr txBox="1"/>
          <p:nvPr/>
        </p:nvSpPr>
        <p:spPr>
          <a:xfrm>
            <a:off x="2749452" y="927243"/>
            <a:ext cx="2819266" cy="400110"/>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IN" sz="2000" dirty="0">
                <a:solidFill>
                  <a:schemeClr val="bg1"/>
                </a:solidFill>
                <a:latin typeface="Arial" panose="020B0604020202020204" pitchFamily="34" charset="0"/>
                <a:ea typeface="Calibri" panose="020F0502020204030204" pitchFamily="34" charset="0"/>
                <a:cs typeface="Arial" panose="020B0604020202020204" pitchFamily="34" charset="0"/>
              </a:rPr>
              <a:t>Honey value chain </a:t>
            </a:r>
          </a:p>
        </p:txBody>
      </p:sp>
      <p:sp>
        <p:nvSpPr>
          <p:cNvPr id="10" name="TextBox 9">
            <a:extLst>
              <a:ext uri="{FF2B5EF4-FFF2-40B4-BE49-F238E27FC236}">
                <a16:creationId xmlns:a16="http://schemas.microsoft.com/office/drawing/2014/main" id="{C941ACF5-205E-CB01-B0DF-3B721E6C5CD4}"/>
              </a:ext>
            </a:extLst>
          </p:cNvPr>
          <p:cNvSpPr txBox="1"/>
          <p:nvPr/>
        </p:nvSpPr>
        <p:spPr>
          <a:xfrm>
            <a:off x="2889440" y="1770479"/>
            <a:ext cx="2434292" cy="4288675"/>
          </a:xfrm>
          <a:prstGeom prst="rect">
            <a:avLst/>
          </a:prstGeom>
          <a:noFill/>
        </p:spPr>
        <p:txBody>
          <a:bodyPr wrap="square">
            <a:spAutoFit/>
          </a:bodyPr>
          <a:lstStyle/>
          <a:p>
            <a:pPr marL="228600" indent="-228600" algn="just">
              <a:lnSpc>
                <a:spcPct val="107000"/>
              </a:lnSpc>
              <a:buFont typeface="+mj-lt"/>
              <a:buAutoNum type="alphaLcPeriod"/>
              <a:defRPr/>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Pollen collection and bee venom extraction can be highly profitable</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Pollen has a market value of Rs. 1200-2000 per kg, while bee venom can fetch prices ranging from Rs. 5000 to 15000 per gram. Bee venom is used in medical treatments and anti-aging creams, while pollen serves as a valuable health supplement. </a:t>
            </a:r>
          </a:p>
        </p:txBody>
      </p:sp>
      <p:sp>
        <p:nvSpPr>
          <p:cNvPr id="12" name="Rectangle 11">
            <a:extLst>
              <a:ext uri="{FF2B5EF4-FFF2-40B4-BE49-F238E27FC236}">
                <a16:creationId xmlns:a16="http://schemas.microsoft.com/office/drawing/2014/main" id="{D6537DBA-0071-97A5-E9E3-415A8C328B79}"/>
              </a:ext>
            </a:extLst>
          </p:cNvPr>
          <p:cNvSpPr/>
          <p:nvPr/>
        </p:nvSpPr>
        <p:spPr>
          <a:xfrm flipH="1">
            <a:off x="5712724" y="1300479"/>
            <a:ext cx="6327322" cy="5083169"/>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A408AED0-B501-03C4-71CC-4CF53EB85667}"/>
              </a:ext>
            </a:extLst>
          </p:cNvPr>
          <p:cNvSpPr/>
          <p:nvPr/>
        </p:nvSpPr>
        <p:spPr>
          <a:xfrm flipH="1">
            <a:off x="5574392" y="667306"/>
            <a:ext cx="6327322" cy="947797"/>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C079E5D-D0F0-4D5B-9A3B-C5E69F3F34B1}"/>
              </a:ext>
            </a:extLst>
          </p:cNvPr>
          <p:cNvSpPr txBox="1"/>
          <p:nvPr/>
        </p:nvSpPr>
        <p:spPr>
          <a:xfrm>
            <a:off x="5574393" y="927243"/>
            <a:ext cx="6327321" cy="400110"/>
          </a:xfrm>
          <a:prstGeom prst="rect">
            <a:avLst/>
          </a:prstGeom>
          <a:noFill/>
        </p:spPr>
        <p:txBody>
          <a:bodyPr wrap="square">
            <a:spAutoFit/>
          </a:bodyPr>
          <a:lstStyle/>
          <a:p>
            <a:pPr algn="ctr">
              <a:defRPr/>
            </a:pPr>
            <a:r>
              <a:rPr lang="en-IN" sz="2000" dirty="0">
                <a:solidFill>
                  <a:schemeClr val="bg1"/>
                </a:solidFill>
                <a:latin typeface="Arial" panose="020B0604020202020204" pitchFamily="34" charset="0"/>
                <a:ea typeface="Calibri" panose="020F0502020204030204" pitchFamily="34" charset="0"/>
                <a:cs typeface="Arial" panose="020B0604020202020204" pitchFamily="34" charset="0"/>
              </a:rPr>
              <a:t>Institutional capacity for social enterprises</a:t>
            </a:r>
          </a:p>
        </p:txBody>
      </p:sp>
      <p:sp>
        <p:nvSpPr>
          <p:cNvPr id="17" name="TextBox 16">
            <a:extLst>
              <a:ext uri="{FF2B5EF4-FFF2-40B4-BE49-F238E27FC236}">
                <a16:creationId xmlns:a16="http://schemas.microsoft.com/office/drawing/2014/main" id="{1F78E88F-32FB-8E0A-D794-A01B63363E98}"/>
              </a:ext>
            </a:extLst>
          </p:cNvPr>
          <p:cNvSpPr txBox="1"/>
          <p:nvPr/>
        </p:nvSpPr>
        <p:spPr>
          <a:xfrm>
            <a:off x="5805676" y="1770479"/>
            <a:ext cx="6228321" cy="4918206"/>
          </a:xfrm>
          <a:prstGeom prst="rect">
            <a:avLst/>
          </a:prstGeom>
          <a:noFill/>
        </p:spPr>
        <p:txBody>
          <a:bodyPr wrap="square">
            <a:spAutoFit/>
          </a:bodyPr>
          <a:lstStyle/>
          <a:p>
            <a:pPr marL="228600" lvl="0" indent="-228600" algn="just">
              <a:lnSpc>
                <a:spcPct val="107000"/>
              </a:lnSpc>
              <a:buFont typeface="+mj-lt"/>
              <a:buAutoNum type="alphaLcPeriod"/>
              <a:defRPr/>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SRC and CFC interventions, need capacity building support for sustainability</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a:t>
            </a:r>
          </a:p>
          <a:p>
            <a:pPr marL="228600" lvl="0" indent="-228600" algn="just">
              <a:lnSpc>
                <a:spcPct val="107000"/>
              </a:lnSpc>
              <a:buFont typeface="+mj-lt"/>
              <a:buAutoNum type="alphaLcPeriod"/>
              <a:defRPr/>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An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exit plan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is necessary to ensure continuity and scalability through intensive support to SRC women.</a:t>
            </a:r>
          </a:p>
          <a:p>
            <a:pPr marL="228600" lvl="0" indent="-228600" algn="just">
              <a:lnSpc>
                <a:spcPct val="107000"/>
              </a:lnSpc>
              <a:spcAft>
                <a:spcPts val="800"/>
              </a:spcAft>
              <a:buFont typeface="+mj-lt"/>
              <a:buAutoNum type="alphaLcPeriod"/>
              <a:defRPr/>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Training – functional, financial literacy, leadership skills</a:t>
            </a:r>
            <a:endPar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228600" indent="-228600" algn="just">
              <a:lnSpc>
                <a:spcPct val="107000"/>
              </a:lnSpc>
              <a:buFont typeface="+mj-lt"/>
              <a:buAutoNum type="alphaLcPeriod"/>
              <a:defRPr/>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The current supply of </a:t>
            </a:r>
            <a:r>
              <a:rPr lang="en-IN" sz="1600" kern="100" dirty="0" err="1">
                <a:solidFill>
                  <a:srgbClr val="000000"/>
                </a:solidFill>
                <a:latin typeface="Arial" panose="020B0604020202020204" pitchFamily="34" charset="0"/>
                <a:ea typeface="Calibri" panose="020F0502020204030204" pitchFamily="34" charset="0"/>
                <a:cs typeface="Arial" panose="020B0604020202020204" pitchFamily="34" charset="0"/>
              </a:rPr>
              <a:t>Trishulli</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products falls short despite significant demand. Challenges such as once-a-year collection from farmers, difficult terrain, extreme weather conditions, and long distances hinder the collection of produce from remote regions in Uttarakhand. </a:t>
            </a:r>
          </a:p>
          <a:p>
            <a:pPr marL="228600" indent="-228600" algn="just">
              <a:lnSpc>
                <a:spcPct val="107000"/>
              </a:lnSpc>
              <a:buFont typeface="+mj-lt"/>
              <a:buAutoNum type="alphaLcPeriod"/>
              <a:defRPr/>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At the CFC level,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farmers prefer selling their produce to local buyers</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despite better rates offered by Trishulii. </a:t>
            </a:r>
          </a:p>
          <a:p>
            <a:pPr marL="228600" indent="-228600" algn="just">
              <a:lnSpc>
                <a:spcPct val="107000"/>
              </a:lnSpc>
              <a:buFont typeface="+mj-lt"/>
              <a:buAutoNum type="alphaLcPeriod"/>
              <a:defRPr/>
            </a:pP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To increase turnover, </a:t>
            </a: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Trishulii requires improved working capital. </a:t>
            </a:r>
          </a:p>
          <a:p>
            <a:pPr marL="228600" indent="-228600" algn="just">
              <a:lnSpc>
                <a:spcPct val="107000"/>
              </a:lnSpc>
              <a:buFont typeface="+mj-lt"/>
              <a:buAutoNum type="alphaLcPeriod"/>
              <a:defRPr/>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Explore better marketing channels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to establish </a:t>
            </a:r>
            <a:r>
              <a:rPr lang="en-IN" sz="1600" kern="100" dirty="0" err="1">
                <a:solidFill>
                  <a:srgbClr val="000000"/>
                </a:solidFill>
                <a:latin typeface="Arial" panose="020B0604020202020204" pitchFamily="34" charset="0"/>
                <a:ea typeface="Calibri" panose="020F0502020204030204" pitchFamily="34" charset="0"/>
                <a:cs typeface="Arial" panose="020B0604020202020204" pitchFamily="34" charset="0"/>
              </a:rPr>
              <a:t>Trishulli</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as a recognized business entity. </a:t>
            </a:r>
          </a:p>
          <a:p>
            <a:pPr marL="228600" indent="-228600" algn="just">
              <a:lnSpc>
                <a:spcPct val="107000"/>
              </a:lnSpc>
              <a:buFont typeface="+mj-lt"/>
              <a:buAutoNum type="alphaLcPeriod"/>
              <a:defRPr/>
            </a:pPr>
            <a:r>
              <a:rPr lang="en-IN" sz="1600" kern="100" dirty="0">
                <a:solidFill>
                  <a:srgbClr val="FF0000"/>
                </a:solidFill>
                <a:latin typeface="Arial" panose="020B0604020202020204" pitchFamily="34" charset="0"/>
                <a:ea typeface="Calibri" panose="020F0502020204030204" pitchFamily="34" charset="0"/>
                <a:cs typeface="Arial" panose="020B0604020202020204" pitchFamily="34" charset="0"/>
              </a:rPr>
              <a:t>Additional efforts needed to enhance production, scale, and volume</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 promoting Trishulii as a brand and developing a sustainable social enterprise.</a:t>
            </a:r>
          </a:p>
        </p:txBody>
      </p:sp>
    </p:spTree>
    <p:extLst>
      <p:ext uri="{BB962C8B-B14F-4D97-AF65-F5344CB8AC3E}">
        <p14:creationId xmlns:p14="http://schemas.microsoft.com/office/powerpoint/2010/main" val="3836290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and person standing in a wheat field&#10;&#10;Description automatically generated">
            <a:extLst>
              <a:ext uri="{FF2B5EF4-FFF2-40B4-BE49-F238E27FC236}">
                <a16:creationId xmlns:a16="http://schemas.microsoft.com/office/drawing/2014/main" id="{88E3E038-C9F8-8413-8246-1E277EFD16C6}"/>
              </a:ext>
            </a:extLst>
          </p:cNvPr>
          <p:cNvPicPr>
            <a:picLocks noChangeAspect="1"/>
          </p:cNvPicPr>
          <p:nvPr/>
        </p:nvPicPr>
        <p:blipFill rotWithShape="1">
          <a:blip r:embed="rId2">
            <a:extLst>
              <a:ext uri="{28A0092B-C50C-407E-A947-70E740481C1C}">
                <a14:useLocalDpi xmlns:a14="http://schemas.microsoft.com/office/drawing/2010/main" val="0"/>
              </a:ext>
            </a:extLst>
          </a:blip>
          <a:srcRect l="33152" r="20019"/>
          <a:stretch/>
        </p:blipFill>
        <p:spPr>
          <a:xfrm>
            <a:off x="7741920" y="0"/>
            <a:ext cx="4450080" cy="6858000"/>
          </a:xfrm>
          <a:prstGeom prst="rect">
            <a:avLst/>
          </a:prstGeom>
        </p:spPr>
      </p:pic>
      <p:sp>
        <p:nvSpPr>
          <p:cNvPr id="5" name="TextBox 4">
            <a:extLst>
              <a:ext uri="{FF2B5EF4-FFF2-40B4-BE49-F238E27FC236}">
                <a16:creationId xmlns:a16="http://schemas.microsoft.com/office/drawing/2014/main" id="{2B516402-72BD-4264-3854-61E1443C427D}"/>
              </a:ext>
            </a:extLst>
          </p:cNvPr>
          <p:cNvSpPr txBox="1"/>
          <p:nvPr/>
        </p:nvSpPr>
        <p:spPr>
          <a:xfrm>
            <a:off x="265111" y="1243223"/>
            <a:ext cx="7028849" cy="4810099"/>
          </a:xfrm>
          <a:prstGeom prst="rect">
            <a:avLst/>
          </a:prstGeom>
          <a:noFill/>
        </p:spPr>
        <p:txBody>
          <a:bodyPr wrap="square">
            <a:spAutoFit/>
          </a:bodyPr>
          <a:lstStyle/>
          <a:p>
            <a:pPr marL="342900" indent="-342900" algn="just">
              <a:lnSpc>
                <a:spcPct val="107000"/>
              </a:lnSpc>
              <a:spcAft>
                <a:spcPts val="800"/>
              </a:spcAft>
              <a:buFont typeface="+mj-lt"/>
              <a:buAutoNum type="alphaLcPeriod"/>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Implementing multiple linked projects had a significant impact on the community. The interventions focused on </a:t>
            </a: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irrigation, farm mechanization, and seed production, such as onion, garlic, and coriander, have greatly benefited </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community by increasing productivity, incomes, and food security. </a:t>
            </a:r>
          </a:p>
          <a:p>
            <a:pPr marL="342900" indent="-342900" algn="just">
              <a:lnSpc>
                <a:spcPct val="107000"/>
              </a:lnSpc>
              <a:spcAft>
                <a:spcPts val="800"/>
              </a:spcAft>
              <a:buFont typeface="+mj-lt"/>
              <a:buAutoNum type="alphaLcPeriod"/>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Despite the success of these interventions, </a:t>
            </a: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formation of social capital remains a weak area that requires more attention and effo</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rt. This aspect is crucial for the sustainability. It is important to address this issue to ensure the long-term success and impact of the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marL="342900" indent="-342900" algn="just">
              <a:lnSpc>
                <a:spcPct val="107000"/>
              </a:lnSpc>
              <a:spcAft>
                <a:spcPts val="800"/>
              </a:spcAft>
              <a:buFont typeface="+mj-lt"/>
              <a:buAutoNum type="alphaLcPeriod"/>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is recommended to evaluate &amp; prioritize the various interventions that have resulted in the most significant changes. </a:t>
            </a:r>
            <a:r>
              <a:rPr lang="en-IN" sz="1600" kern="100" dirty="0">
                <a:solidFill>
                  <a:srgbClr val="000000"/>
                </a:solidFill>
                <a:latin typeface="Arial" panose="020B0604020202020204" pitchFamily="34" charset="0"/>
                <a:ea typeface="Calibri" panose="020F0502020204030204" pitchFamily="34" charset="0"/>
                <a:cs typeface="Arial" panose="020B0604020202020204" pitchFamily="34" charset="0"/>
              </a:rPr>
              <a:t>T</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his would </a:t>
            </a:r>
            <a:r>
              <a:rPr lang="en-IN" sz="1600" kern="100" dirty="0">
                <a:solidFill>
                  <a:srgbClr val="FF0000"/>
                </a:solidFill>
                <a:effectLst/>
                <a:latin typeface="Arial" panose="020B0604020202020204" pitchFamily="34" charset="0"/>
                <a:ea typeface="Calibri" panose="020F0502020204030204" pitchFamily="34" charset="0"/>
                <a:cs typeface="Arial" panose="020B0604020202020204" pitchFamily="34" charset="0"/>
              </a:rPr>
              <a:t>help optimize limited resources &amp; energies of team and focus on interventions that yield the best outcomes and impacts </a:t>
            </a: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for each stakeholder community.</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marL="342900" indent="-342900" algn="just">
              <a:buFont typeface="+mj-lt"/>
              <a:buAutoNum type="alphaLcPeriod"/>
            </a:pPr>
            <a:r>
              <a:rPr lang="en-IN" sz="1600" dirty="0">
                <a:solidFill>
                  <a:srgbClr val="000000"/>
                </a:solidFill>
                <a:effectLst/>
                <a:latin typeface="Arial" panose="020B0604020202020204" pitchFamily="34" charset="0"/>
                <a:ea typeface="Calibri" panose="020F0502020204030204" pitchFamily="34" charset="0"/>
                <a:cs typeface="Arial" panose="020B0604020202020204" pitchFamily="34" charset="0"/>
              </a:rPr>
              <a:t>Overall, combination of multiple linked projects had a positive effect on the community, but a</a:t>
            </a:r>
            <a:r>
              <a:rPr lang="en-IN" sz="1600" dirty="0">
                <a:solidFill>
                  <a:srgbClr val="FF0000"/>
                </a:solidFill>
                <a:effectLst/>
                <a:latin typeface="Arial" panose="020B0604020202020204" pitchFamily="34" charset="0"/>
                <a:ea typeface="Calibri" panose="020F0502020204030204" pitchFamily="34" charset="0"/>
                <a:cs typeface="Arial" panose="020B0604020202020204" pitchFamily="34" charset="0"/>
              </a:rPr>
              <a:t>ddressing social capital formation and streamlining interventions will be essential for </a:t>
            </a:r>
            <a:r>
              <a:rPr lang="en-IN" sz="1600" dirty="0">
                <a:solidFill>
                  <a:srgbClr val="000000"/>
                </a:solidFill>
                <a:effectLst/>
                <a:latin typeface="Arial" panose="020B0604020202020204" pitchFamily="34" charset="0"/>
                <a:ea typeface="Calibri" panose="020F0502020204030204" pitchFamily="34" charset="0"/>
                <a:cs typeface="Arial" panose="020B0604020202020204" pitchFamily="34" charset="0"/>
              </a:rPr>
              <a:t>maximizing the project's effectiveness and sustainability.</a:t>
            </a:r>
            <a:endParaRPr lang="en-IN" sz="1600" dirty="0">
              <a:latin typeface="Arial" panose="020B0604020202020204" pitchFamily="34" charset="0"/>
              <a:cs typeface="Arial" panose="020B0604020202020204" pitchFamily="34" charset="0"/>
            </a:endParaRPr>
          </a:p>
        </p:txBody>
      </p:sp>
      <p:sp>
        <p:nvSpPr>
          <p:cNvPr id="13" name="Google Shape;356;p39">
            <a:extLst>
              <a:ext uri="{FF2B5EF4-FFF2-40B4-BE49-F238E27FC236}">
                <a16:creationId xmlns:a16="http://schemas.microsoft.com/office/drawing/2014/main" id="{F0263585-B294-17CA-BEBD-69B6E49B7433}"/>
              </a:ext>
            </a:extLst>
          </p:cNvPr>
          <p:cNvSpPr txBox="1">
            <a:spLocks/>
          </p:cNvSpPr>
          <p:nvPr/>
        </p:nvSpPr>
        <p:spPr>
          <a:xfrm>
            <a:off x="242808" y="325669"/>
            <a:ext cx="660319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Conclusions  </a:t>
            </a:r>
          </a:p>
        </p:txBody>
      </p:sp>
    </p:spTree>
    <p:extLst>
      <p:ext uri="{BB962C8B-B14F-4D97-AF65-F5344CB8AC3E}">
        <p14:creationId xmlns:p14="http://schemas.microsoft.com/office/powerpoint/2010/main" val="2738684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12180" y="188234"/>
            <a:ext cx="660319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Mitigating Climate Change Effects on Farming: Beneficial Impacts </a:t>
            </a:r>
          </a:p>
        </p:txBody>
      </p:sp>
      <p:pic>
        <p:nvPicPr>
          <p:cNvPr id="2" name="Picture 1">
            <a:extLst>
              <a:ext uri="{FF2B5EF4-FFF2-40B4-BE49-F238E27FC236}">
                <a16:creationId xmlns:a16="http://schemas.microsoft.com/office/drawing/2014/main" id="{8610092B-9EB8-5CBC-1954-94168247961E}"/>
              </a:ext>
            </a:extLst>
          </p:cNvPr>
          <p:cNvPicPr>
            <a:picLocks noChangeAspect="1"/>
          </p:cNvPicPr>
          <p:nvPr/>
        </p:nvPicPr>
        <p:blipFill rotWithShape="1">
          <a:blip r:embed="rId2"/>
          <a:stretch/>
        </p:blipFill>
        <p:spPr>
          <a:xfrm>
            <a:off x="112181" y="1060043"/>
            <a:ext cx="7173096" cy="5433976"/>
          </a:xfrm>
          <a:prstGeom prst="rect">
            <a:avLst/>
          </a:prstGeom>
        </p:spPr>
      </p:pic>
      <p:pic>
        <p:nvPicPr>
          <p:cNvPr id="8" name="Picture 7" descr="A group of people working in a field&#10;&#10;Description automatically generated">
            <a:extLst>
              <a:ext uri="{FF2B5EF4-FFF2-40B4-BE49-F238E27FC236}">
                <a16:creationId xmlns:a16="http://schemas.microsoft.com/office/drawing/2014/main" id="{734FA571-3A84-A466-DCBF-733AA826DE62}"/>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7620000" y="0"/>
            <a:ext cx="4572000" cy="6858000"/>
          </a:xfrm>
          <a:prstGeom prst="rect">
            <a:avLst/>
          </a:prstGeom>
        </p:spPr>
      </p:pic>
    </p:spTree>
    <p:extLst>
      <p:ext uri="{BB962C8B-B14F-4D97-AF65-F5344CB8AC3E}">
        <p14:creationId xmlns:p14="http://schemas.microsoft.com/office/powerpoint/2010/main" val="1894486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57018"/>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Post-harvest Management Practices</a:t>
            </a:r>
          </a:p>
        </p:txBody>
      </p:sp>
      <p:sp>
        <p:nvSpPr>
          <p:cNvPr id="4" name="TextBox 3">
            <a:extLst>
              <a:ext uri="{FF2B5EF4-FFF2-40B4-BE49-F238E27FC236}">
                <a16:creationId xmlns:a16="http://schemas.microsoft.com/office/drawing/2014/main" id="{831671B9-8543-789C-25C0-DE6A5655D29D}"/>
              </a:ext>
            </a:extLst>
          </p:cNvPr>
          <p:cNvSpPr txBox="1"/>
          <p:nvPr/>
        </p:nvSpPr>
        <p:spPr>
          <a:xfrm>
            <a:off x="460340" y="460381"/>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Intervention Support </a:t>
            </a:r>
            <a:endParaRPr kumimoji="0" lang="en-IN" sz="1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ACE9518-CCF1-03DB-87FD-6CF126D0A87A}"/>
              </a:ext>
            </a:extLst>
          </p:cNvPr>
          <p:cNvSpPr/>
          <p:nvPr/>
        </p:nvSpPr>
        <p:spPr>
          <a:xfrm flipH="1">
            <a:off x="740401" y="943471"/>
            <a:ext cx="3617180" cy="2966447"/>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FABD9B5-B740-EC49-CECB-82F064159545}"/>
              </a:ext>
            </a:extLst>
          </p:cNvPr>
          <p:cNvSpPr/>
          <p:nvPr/>
        </p:nvSpPr>
        <p:spPr>
          <a:xfrm flipH="1">
            <a:off x="4414392" y="1377061"/>
            <a:ext cx="3577415" cy="2532985"/>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E67E904-46F5-B972-6851-8E525A8678D0}"/>
              </a:ext>
            </a:extLst>
          </p:cNvPr>
          <p:cNvSpPr/>
          <p:nvPr/>
        </p:nvSpPr>
        <p:spPr>
          <a:xfrm flipH="1">
            <a:off x="8086264" y="1377061"/>
            <a:ext cx="3577415" cy="2532985"/>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1241D738-0AA5-62B7-5C58-86734B50A585}"/>
              </a:ext>
            </a:extLst>
          </p:cNvPr>
          <p:cNvSpPr/>
          <p:nvPr/>
        </p:nvSpPr>
        <p:spPr>
          <a:xfrm flipH="1">
            <a:off x="742520" y="3997654"/>
            <a:ext cx="3577415" cy="2311706"/>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0E821188-C02B-34BE-A2EC-34B6CE776483}"/>
              </a:ext>
            </a:extLst>
          </p:cNvPr>
          <p:cNvSpPr/>
          <p:nvPr/>
        </p:nvSpPr>
        <p:spPr>
          <a:xfrm flipH="1">
            <a:off x="4414393" y="3997654"/>
            <a:ext cx="3577415" cy="2311706"/>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E9C537B7-F40C-0964-33B4-078B616053A3}"/>
              </a:ext>
            </a:extLst>
          </p:cNvPr>
          <p:cNvSpPr/>
          <p:nvPr/>
        </p:nvSpPr>
        <p:spPr>
          <a:xfrm flipH="1">
            <a:off x="8086265" y="3997654"/>
            <a:ext cx="3577415" cy="2311706"/>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F4A13DD-AD32-677C-DEA9-F42048F3916F}"/>
              </a:ext>
            </a:extLst>
          </p:cNvPr>
          <p:cNvSpPr txBox="1"/>
          <p:nvPr/>
        </p:nvSpPr>
        <p:spPr>
          <a:xfrm>
            <a:off x="750352" y="1279975"/>
            <a:ext cx="3789495" cy="2754600"/>
          </a:xfrm>
          <a:prstGeom prst="rect">
            <a:avLst/>
          </a:prstGeom>
          <a:noFill/>
        </p:spPr>
        <p:txBody>
          <a:bodyPr wrap="square">
            <a:spAutoFit/>
          </a:bodyPr>
          <a:lstStyle/>
          <a:p>
            <a:pPr>
              <a:spcAft>
                <a:spcPts val="600"/>
              </a:spcAft>
            </a:pPr>
            <a:r>
              <a:rPr lang="en-IN" sz="1400"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Training and Promotion of Post-Harvest Technologies:</a:t>
            </a:r>
          </a:p>
          <a:p>
            <a:pPr marL="288000" lvl="0" indent="-180000">
              <a:buClr>
                <a:srgbClr val="1299B3"/>
              </a:buClr>
              <a:buSzPts val="1100"/>
              <a:buFont typeface="Arial" panose="020B0604020202020204" pitchFamily="34" charset="0"/>
              <a:buChar char="•"/>
            </a:pPr>
            <a:r>
              <a:rPr lang="en-IN" sz="1400" kern="100" dirty="0">
                <a:solidFill>
                  <a:schemeClr val="bg1"/>
                </a:solidFill>
                <a:effectLst/>
                <a:uFill>
                  <a:solidFill>
                    <a:srgbClr val="0070C0"/>
                  </a:solidFill>
                </a:uFill>
                <a:latin typeface="Arial" panose="020B0604020202020204" pitchFamily="34" charset="0"/>
                <a:ea typeface="Calibri" panose="020F0502020204030204" pitchFamily="34" charset="0"/>
                <a:cs typeface="Arial" panose="020B0604020202020204" pitchFamily="34" charset="0"/>
              </a:rPr>
              <a:t>Farmers and producer groups were trained on post-harvest processes.</a:t>
            </a:r>
          </a:p>
          <a:p>
            <a:pPr marL="288000" lvl="0" indent="-180000">
              <a:buClr>
                <a:srgbClr val="1299B3"/>
              </a:buClr>
              <a:buSzPts val="1100"/>
              <a:buFont typeface="Arial" panose="020B0604020202020204" pitchFamily="34" charset="0"/>
              <a:buChar char="•"/>
            </a:pPr>
            <a:r>
              <a:rPr lang="en-IN" sz="1400" kern="100" dirty="0">
                <a:solidFill>
                  <a:schemeClr val="bg1"/>
                </a:solidFill>
                <a:effectLst/>
                <a:uFill>
                  <a:solidFill>
                    <a:srgbClr val="0070C0"/>
                  </a:solidFill>
                </a:uFill>
                <a:latin typeface="Arial" panose="020B0604020202020204" pitchFamily="34" charset="0"/>
                <a:ea typeface="Calibri" panose="020F0502020204030204" pitchFamily="34" charset="0"/>
                <a:cs typeface="Arial" panose="020B0604020202020204" pitchFamily="34" charset="0"/>
              </a:rPr>
              <a:t>Technologies such as threshing, drying, cleaning, sorting, and grading were promoted.</a:t>
            </a:r>
          </a:p>
          <a:p>
            <a:pPr marL="28800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Farmers receive training on harvest timing and criteria for grading and sorting at the farm level. They are taught to segregate produce based on quality, shape, and </a:t>
            </a:r>
            <a:r>
              <a:rPr lang="en-IN" sz="1400" kern="100" dirty="0" err="1">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color</a:t>
            </a: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47183D49-4207-6AA4-6295-EEB044DC5826}"/>
              </a:ext>
            </a:extLst>
          </p:cNvPr>
          <p:cNvSpPr txBox="1"/>
          <p:nvPr/>
        </p:nvSpPr>
        <p:spPr>
          <a:xfrm>
            <a:off x="4626473" y="1955046"/>
            <a:ext cx="3153254" cy="1677382"/>
          </a:xfrm>
          <a:prstGeom prst="rect">
            <a:avLst/>
          </a:prstGeom>
          <a:noFill/>
        </p:spPr>
        <p:txBody>
          <a:bodyPr wrap="square">
            <a:spAutoFit/>
          </a:bodyPr>
          <a:lstStyle/>
          <a:p>
            <a:pPr>
              <a:spcAft>
                <a:spcPts val="600"/>
              </a:spcAft>
            </a:pPr>
            <a:r>
              <a:rPr lang="en-IN" sz="1400" kern="100" dirty="0">
                <a:solidFill>
                  <a:schemeClr val="bg1"/>
                </a:solidFill>
                <a:latin typeface="Arial" panose="020B0604020202020204" pitchFamily="34" charset="0"/>
                <a:ea typeface="Calibri" panose="020F0502020204030204" pitchFamily="34" charset="0"/>
                <a:cs typeface="Arial" panose="020B0604020202020204" pitchFamily="34" charset="0"/>
              </a:rPr>
              <a:t>Introduction of Threshing Machines:</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Threshing machines were introduced in the clusters to improve efficiency.</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Multi-grain graders were promoted for grading pulses and other agricultural produce.</a:t>
            </a:r>
          </a:p>
        </p:txBody>
      </p:sp>
      <p:sp>
        <p:nvSpPr>
          <p:cNvPr id="17" name="TextBox 16">
            <a:extLst>
              <a:ext uri="{FF2B5EF4-FFF2-40B4-BE49-F238E27FC236}">
                <a16:creationId xmlns:a16="http://schemas.microsoft.com/office/drawing/2014/main" id="{F02DE1C9-26DA-2CEE-74AB-1FEC8E747C62}"/>
              </a:ext>
            </a:extLst>
          </p:cNvPr>
          <p:cNvSpPr txBox="1"/>
          <p:nvPr/>
        </p:nvSpPr>
        <p:spPr>
          <a:xfrm>
            <a:off x="8298345" y="1955046"/>
            <a:ext cx="3153254" cy="1461939"/>
          </a:xfrm>
          <a:prstGeom prst="rect">
            <a:avLst/>
          </a:prstGeom>
          <a:noFill/>
        </p:spPr>
        <p:txBody>
          <a:bodyPr wrap="square">
            <a:spAutoFit/>
          </a:bodyPr>
          <a:lstStyle/>
          <a:p>
            <a:pPr>
              <a:spcAft>
                <a:spcPts val="600"/>
              </a:spcAft>
            </a:pPr>
            <a:r>
              <a:rPr lang="en-IN" sz="1400" kern="100" dirty="0">
                <a:solidFill>
                  <a:schemeClr val="bg1"/>
                </a:solidFill>
                <a:latin typeface="Arial" panose="020B0604020202020204" pitchFamily="34" charset="0"/>
                <a:ea typeface="Calibri" panose="020F0502020204030204" pitchFamily="34" charset="0"/>
                <a:cs typeface="Arial" panose="020B0604020202020204" pitchFamily="34" charset="0"/>
              </a:rPr>
              <a:t>Establishment of Semi-Processing and Milling Units:</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Semi-processing and milling units were set up at the cluster level.</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These units aimed to add value to the agricultural produce.</a:t>
            </a:r>
          </a:p>
        </p:txBody>
      </p:sp>
      <p:sp>
        <p:nvSpPr>
          <p:cNvPr id="18" name="TextBox 17">
            <a:extLst>
              <a:ext uri="{FF2B5EF4-FFF2-40B4-BE49-F238E27FC236}">
                <a16:creationId xmlns:a16="http://schemas.microsoft.com/office/drawing/2014/main" id="{39386049-02A6-1584-3736-B710F8804B7B}"/>
              </a:ext>
            </a:extLst>
          </p:cNvPr>
          <p:cNvSpPr txBox="1"/>
          <p:nvPr/>
        </p:nvSpPr>
        <p:spPr>
          <a:xfrm>
            <a:off x="881361" y="4447916"/>
            <a:ext cx="3419411" cy="1892826"/>
          </a:xfrm>
          <a:prstGeom prst="rect">
            <a:avLst/>
          </a:prstGeom>
          <a:noFill/>
        </p:spPr>
        <p:txBody>
          <a:bodyPr wrap="square">
            <a:spAutoFit/>
          </a:bodyPr>
          <a:lstStyle/>
          <a:p>
            <a:pPr>
              <a:spcAft>
                <a:spcPts val="600"/>
              </a:spcAft>
            </a:pPr>
            <a:r>
              <a:rPr lang="en-IN" sz="1400" kern="100" dirty="0">
                <a:solidFill>
                  <a:schemeClr val="bg1"/>
                </a:solidFill>
                <a:latin typeface="Arial" panose="020B0604020202020204" pitchFamily="34" charset="0"/>
                <a:ea typeface="Calibri" panose="020F0502020204030204" pitchFamily="34" charset="0"/>
                <a:cs typeface="Arial" panose="020B0604020202020204" pitchFamily="34" charset="0"/>
              </a:rPr>
              <a:t>Centralized Processing Unit:</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 centralized processing unit called </a:t>
            </a:r>
            <a:r>
              <a:rPr lang="en-IN" sz="1400" kern="100" dirty="0" err="1">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Trishulii</a:t>
            </a: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 was established in Dehradun.</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The final product from the clusters was transported to </a:t>
            </a:r>
            <a:r>
              <a:rPr lang="en-IN" sz="1400" kern="100" dirty="0" err="1">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Trishulii</a:t>
            </a: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t>
            </a:r>
          </a:p>
          <a:p>
            <a:pPr marL="288000" lvl="0" indent="-180000">
              <a:buClr>
                <a:srgbClr val="1299B3"/>
              </a:buClr>
              <a:buSzPts val="1100"/>
              <a:buFont typeface="Arial" panose="020B0604020202020204" pitchFamily="34" charset="0"/>
              <a:buChar char="•"/>
            </a:pPr>
            <a:r>
              <a:rPr lang="en-IN" sz="1400" kern="100" dirty="0" err="1">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Trishulii</a:t>
            </a: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 handled packing, branding, and marketing of the products.</a:t>
            </a:r>
          </a:p>
        </p:txBody>
      </p:sp>
      <p:sp>
        <p:nvSpPr>
          <p:cNvPr id="19" name="TextBox 18">
            <a:extLst>
              <a:ext uri="{FF2B5EF4-FFF2-40B4-BE49-F238E27FC236}">
                <a16:creationId xmlns:a16="http://schemas.microsoft.com/office/drawing/2014/main" id="{FA1E2DFF-1B61-19EC-E8CF-26868F8C2085}"/>
              </a:ext>
            </a:extLst>
          </p:cNvPr>
          <p:cNvSpPr txBox="1"/>
          <p:nvPr/>
        </p:nvSpPr>
        <p:spPr>
          <a:xfrm>
            <a:off x="4626473" y="4447916"/>
            <a:ext cx="3153254" cy="1892826"/>
          </a:xfrm>
          <a:prstGeom prst="rect">
            <a:avLst/>
          </a:prstGeom>
          <a:noFill/>
        </p:spPr>
        <p:txBody>
          <a:bodyPr wrap="square">
            <a:spAutoFit/>
          </a:bodyPr>
          <a:lstStyle/>
          <a:p>
            <a:pPr>
              <a:spcAft>
                <a:spcPts val="600"/>
              </a:spcAft>
            </a:pPr>
            <a:r>
              <a:rPr lang="en-IN" sz="1400" kern="100" dirty="0">
                <a:solidFill>
                  <a:schemeClr val="bg1"/>
                </a:solidFill>
                <a:latin typeface="Arial" panose="020B0604020202020204" pitchFamily="34" charset="0"/>
                <a:ea typeface="Calibri" panose="020F0502020204030204" pitchFamily="34" charset="0"/>
                <a:cs typeface="Arial" panose="020B0604020202020204" pitchFamily="34" charset="0"/>
              </a:rPr>
              <a:t>Fund Mobilization:</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Funds were mobilized from banks to cooperatives, </a:t>
            </a:r>
            <a:r>
              <a:rPr lang="en-IN" sz="1400" kern="100" dirty="0" err="1">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Trishulii</a:t>
            </a: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 and groups.</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Unused funds from Self-Help Groups (SHGs) were utilized for promoting enterprises at the cluster level and </a:t>
            </a:r>
            <a:r>
              <a:rPr lang="en-IN" sz="1400" kern="100" dirty="0" err="1">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Trishulii</a:t>
            </a: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EBC355C1-7217-1AFC-922D-5BCDF220AF15}"/>
              </a:ext>
            </a:extLst>
          </p:cNvPr>
          <p:cNvSpPr txBox="1"/>
          <p:nvPr/>
        </p:nvSpPr>
        <p:spPr>
          <a:xfrm>
            <a:off x="8298345" y="4447916"/>
            <a:ext cx="3153254" cy="1677382"/>
          </a:xfrm>
          <a:prstGeom prst="rect">
            <a:avLst/>
          </a:prstGeom>
          <a:noFill/>
        </p:spPr>
        <p:txBody>
          <a:bodyPr wrap="square">
            <a:spAutoFit/>
          </a:bodyPr>
          <a:lstStyle/>
          <a:p>
            <a:pPr>
              <a:spcAft>
                <a:spcPts val="600"/>
              </a:spcAft>
            </a:pPr>
            <a:r>
              <a:rPr lang="en-IN" sz="1400" kern="100" dirty="0">
                <a:solidFill>
                  <a:schemeClr val="bg1"/>
                </a:solidFill>
                <a:latin typeface="Arial" panose="020B0604020202020204" pitchFamily="34" charset="0"/>
                <a:ea typeface="Calibri" panose="020F0502020204030204" pitchFamily="34" charset="0"/>
                <a:cs typeface="Arial" panose="020B0604020202020204" pitchFamily="34" charset="0"/>
              </a:rPr>
              <a:t>Marketing Channels:</a:t>
            </a:r>
          </a:p>
          <a:p>
            <a:pPr marL="288000" lvl="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The graded, packed, and branded products were marketed through various channels.</a:t>
            </a:r>
          </a:p>
          <a:p>
            <a:pPr marL="288000" indent="-180000">
              <a:buClr>
                <a:srgbClr val="1299B3"/>
              </a:buClr>
              <a:buSzPts val="1100"/>
              <a:buFont typeface="Arial" panose="020B0604020202020204" pitchFamily="34" charset="0"/>
              <a:buChar char="•"/>
            </a:pPr>
            <a:r>
              <a:rPr lang="en-IN" sz="14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These channels included bulk/wholesale buyers, retailers, and online platforms.</a:t>
            </a:r>
          </a:p>
        </p:txBody>
      </p:sp>
      <p:sp>
        <p:nvSpPr>
          <p:cNvPr id="21" name="Google Shape;356;p39">
            <a:extLst>
              <a:ext uri="{FF2B5EF4-FFF2-40B4-BE49-F238E27FC236}">
                <a16:creationId xmlns:a16="http://schemas.microsoft.com/office/drawing/2014/main" id="{2B38A1D0-C79D-340C-D2E6-7815974D5B7A}"/>
              </a:ext>
            </a:extLst>
          </p:cNvPr>
          <p:cNvSpPr txBox="1">
            <a:spLocks/>
          </p:cNvSpPr>
          <p:nvPr/>
        </p:nvSpPr>
        <p:spPr>
          <a:xfrm>
            <a:off x="919010" y="947747"/>
            <a:ext cx="1236935" cy="42931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ln>
                  <a:solidFill>
                    <a:schemeClr val="bg1"/>
                  </a:solidFill>
                </a:ln>
                <a:noFill/>
                <a:latin typeface="Arial" panose="020B0604020202020204" pitchFamily="34" charset="0"/>
                <a:cs typeface="Arial" panose="020B0604020202020204" pitchFamily="34" charset="0"/>
              </a:rPr>
              <a:t>01</a:t>
            </a:r>
          </a:p>
        </p:txBody>
      </p:sp>
      <p:sp>
        <p:nvSpPr>
          <p:cNvPr id="22" name="Google Shape;356;p39">
            <a:extLst>
              <a:ext uri="{FF2B5EF4-FFF2-40B4-BE49-F238E27FC236}">
                <a16:creationId xmlns:a16="http://schemas.microsoft.com/office/drawing/2014/main" id="{97430D1F-45DE-16B8-04CB-7AA39B8A5994}"/>
              </a:ext>
            </a:extLst>
          </p:cNvPr>
          <p:cNvSpPr txBox="1">
            <a:spLocks/>
          </p:cNvSpPr>
          <p:nvPr/>
        </p:nvSpPr>
        <p:spPr>
          <a:xfrm>
            <a:off x="4607311" y="1381337"/>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ln>
                  <a:solidFill>
                    <a:schemeClr val="bg1"/>
                  </a:solidFill>
                </a:ln>
                <a:noFill/>
                <a:latin typeface="Arial" panose="020B0604020202020204" pitchFamily="34" charset="0"/>
                <a:cs typeface="Arial" panose="020B0604020202020204" pitchFamily="34" charset="0"/>
              </a:rPr>
              <a:t>02</a:t>
            </a:r>
          </a:p>
        </p:txBody>
      </p:sp>
      <p:sp>
        <p:nvSpPr>
          <p:cNvPr id="23" name="Google Shape;356;p39">
            <a:extLst>
              <a:ext uri="{FF2B5EF4-FFF2-40B4-BE49-F238E27FC236}">
                <a16:creationId xmlns:a16="http://schemas.microsoft.com/office/drawing/2014/main" id="{BB35B576-8E42-1820-D0B2-08CE9920C073}"/>
              </a:ext>
            </a:extLst>
          </p:cNvPr>
          <p:cNvSpPr txBox="1">
            <a:spLocks/>
          </p:cNvSpPr>
          <p:nvPr/>
        </p:nvSpPr>
        <p:spPr>
          <a:xfrm>
            <a:off x="8279184" y="1381337"/>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ln>
                  <a:solidFill>
                    <a:schemeClr val="bg1"/>
                  </a:solidFill>
                </a:ln>
                <a:noFill/>
                <a:latin typeface="Arial" panose="020B0604020202020204" pitchFamily="34" charset="0"/>
                <a:cs typeface="Arial" panose="020B0604020202020204" pitchFamily="34" charset="0"/>
              </a:rPr>
              <a:t>03</a:t>
            </a:r>
          </a:p>
        </p:txBody>
      </p:sp>
      <p:sp>
        <p:nvSpPr>
          <p:cNvPr id="24" name="Google Shape;356;p39">
            <a:extLst>
              <a:ext uri="{FF2B5EF4-FFF2-40B4-BE49-F238E27FC236}">
                <a16:creationId xmlns:a16="http://schemas.microsoft.com/office/drawing/2014/main" id="{FA7907F8-81FE-E211-88A7-09F4CD51AB57}"/>
              </a:ext>
            </a:extLst>
          </p:cNvPr>
          <p:cNvSpPr txBox="1">
            <a:spLocks/>
          </p:cNvSpPr>
          <p:nvPr/>
        </p:nvSpPr>
        <p:spPr>
          <a:xfrm>
            <a:off x="881362" y="3941300"/>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ln>
                  <a:solidFill>
                    <a:schemeClr val="bg1"/>
                  </a:solidFill>
                </a:ln>
                <a:noFill/>
                <a:latin typeface="Arial" panose="020B0604020202020204" pitchFamily="34" charset="0"/>
                <a:cs typeface="Arial" panose="020B0604020202020204" pitchFamily="34" charset="0"/>
              </a:rPr>
              <a:t>04</a:t>
            </a:r>
          </a:p>
        </p:txBody>
      </p:sp>
      <p:sp>
        <p:nvSpPr>
          <p:cNvPr id="25" name="Google Shape;356;p39">
            <a:extLst>
              <a:ext uri="{FF2B5EF4-FFF2-40B4-BE49-F238E27FC236}">
                <a16:creationId xmlns:a16="http://schemas.microsoft.com/office/drawing/2014/main" id="{8276BA37-AC62-2D82-7A38-838375627870}"/>
              </a:ext>
            </a:extLst>
          </p:cNvPr>
          <p:cNvSpPr txBox="1">
            <a:spLocks/>
          </p:cNvSpPr>
          <p:nvPr/>
        </p:nvSpPr>
        <p:spPr>
          <a:xfrm>
            <a:off x="4607311" y="3941300"/>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ln>
                  <a:solidFill>
                    <a:schemeClr val="bg1"/>
                  </a:solidFill>
                </a:ln>
                <a:noFill/>
                <a:latin typeface="Arial" panose="020B0604020202020204" pitchFamily="34" charset="0"/>
                <a:cs typeface="Arial" panose="020B0604020202020204" pitchFamily="34" charset="0"/>
              </a:rPr>
              <a:t>05</a:t>
            </a:r>
          </a:p>
        </p:txBody>
      </p:sp>
      <p:sp>
        <p:nvSpPr>
          <p:cNvPr id="26" name="Google Shape;356;p39">
            <a:extLst>
              <a:ext uri="{FF2B5EF4-FFF2-40B4-BE49-F238E27FC236}">
                <a16:creationId xmlns:a16="http://schemas.microsoft.com/office/drawing/2014/main" id="{BFC16634-83C4-5085-FCED-44651A7578B5}"/>
              </a:ext>
            </a:extLst>
          </p:cNvPr>
          <p:cNvSpPr txBox="1">
            <a:spLocks/>
          </p:cNvSpPr>
          <p:nvPr/>
        </p:nvSpPr>
        <p:spPr>
          <a:xfrm>
            <a:off x="8279184" y="3941300"/>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800" b="1" dirty="0">
                <a:ln>
                  <a:solidFill>
                    <a:schemeClr val="bg1"/>
                  </a:solidFill>
                </a:ln>
                <a:noFill/>
                <a:latin typeface="Arial" panose="020B0604020202020204" pitchFamily="34" charset="0"/>
                <a:cs typeface="Arial" panose="020B0604020202020204" pitchFamily="34" charset="0"/>
              </a:rPr>
              <a:t>06</a:t>
            </a:r>
          </a:p>
        </p:txBody>
      </p:sp>
    </p:spTree>
    <p:extLst>
      <p:ext uri="{BB962C8B-B14F-4D97-AF65-F5344CB8AC3E}">
        <p14:creationId xmlns:p14="http://schemas.microsoft.com/office/powerpoint/2010/main" val="291572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E48077-2D75-0C54-27F4-BC63FC0BE3FF}"/>
              </a:ext>
            </a:extLst>
          </p:cNvPr>
          <p:cNvSpPr/>
          <p:nvPr/>
        </p:nvSpPr>
        <p:spPr>
          <a:xfrm>
            <a:off x="695324" y="1868756"/>
            <a:ext cx="2726302" cy="4727643"/>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80F97DBB-5652-15EA-512C-5D7CB9A8E9FD}"/>
              </a:ext>
            </a:extLst>
          </p:cNvPr>
          <p:cNvSpPr/>
          <p:nvPr/>
        </p:nvSpPr>
        <p:spPr>
          <a:xfrm>
            <a:off x="3510115" y="1868756"/>
            <a:ext cx="2653825" cy="4727643"/>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526DA6D-CAB4-2ACD-BC55-B78B70D38003}"/>
              </a:ext>
            </a:extLst>
          </p:cNvPr>
          <p:cNvSpPr/>
          <p:nvPr/>
        </p:nvSpPr>
        <p:spPr>
          <a:xfrm>
            <a:off x="6244424" y="1868756"/>
            <a:ext cx="2653825" cy="4727643"/>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D126202A-9B6B-9876-F9B9-B89EEAF8D575}"/>
              </a:ext>
            </a:extLst>
          </p:cNvPr>
          <p:cNvSpPr/>
          <p:nvPr/>
        </p:nvSpPr>
        <p:spPr>
          <a:xfrm>
            <a:off x="8978733" y="1868756"/>
            <a:ext cx="2653825" cy="4727643"/>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Google Shape;356;p39">
            <a:extLst>
              <a:ext uri="{FF2B5EF4-FFF2-40B4-BE49-F238E27FC236}">
                <a16:creationId xmlns:a16="http://schemas.microsoft.com/office/drawing/2014/main" id="{8F8179B7-BF2B-4A5F-EABE-687938ADA821}"/>
              </a:ext>
            </a:extLst>
          </p:cNvPr>
          <p:cNvSpPr txBox="1">
            <a:spLocks/>
          </p:cNvSpPr>
          <p:nvPr/>
        </p:nvSpPr>
        <p:spPr>
          <a:xfrm>
            <a:off x="494170" y="232797"/>
            <a:ext cx="10272000" cy="437600"/>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dirty="0">
                <a:solidFill>
                  <a:srgbClr val="002A66"/>
                </a:solidFill>
                <a:latin typeface="Arial" panose="020B0604020202020204" pitchFamily="34" charset="0"/>
                <a:cs typeface="Arial" panose="020B0604020202020204" pitchFamily="34" charset="0"/>
              </a:rPr>
              <a:t>Theory of change </a:t>
            </a:r>
          </a:p>
        </p:txBody>
      </p:sp>
      <p:sp>
        <p:nvSpPr>
          <p:cNvPr id="3" name="Google Shape;357;p39">
            <a:extLst>
              <a:ext uri="{FF2B5EF4-FFF2-40B4-BE49-F238E27FC236}">
                <a16:creationId xmlns:a16="http://schemas.microsoft.com/office/drawing/2014/main" id="{C4628825-106E-A34A-FF78-BA1A4952641D}"/>
              </a:ext>
            </a:extLst>
          </p:cNvPr>
          <p:cNvSpPr txBox="1">
            <a:spLocks/>
          </p:cNvSpPr>
          <p:nvPr/>
        </p:nvSpPr>
        <p:spPr>
          <a:xfrm>
            <a:off x="627383" y="831977"/>
            <a:ext cx="10937234" cy="437599"/>
          </a:xfrm>
          <a:prstGeom prst="rect">
            <a:avLst/>
          </a:prstGeom>
          <a:gradFill>
            <a:gsLst>
              <a:gs pos="0">
                <a:srgbClr val="002A66"/>
              </a:gs>
              <a:gs pos="100000">
                <a:srgbClr val="00B1E7"/>
              </a:gs>
            </a:gsLst>
            <a:lin ang="2700000" scaled="0"/>
          </a:gradFill>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1pPr>
            <a:lvl2pPr marL="914400" marR="0" lvl="1" indent="-317500" algn="r" rtl="0">
              <a:lnSpc>
                <a:spcPct val="100000"/>
              </a:lnSpc>
              <a:spcBef>
                <a:spcPts val="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2pPr>
            <a:lvl3pPr marL="1371600" marR="0" lvl="2" indent="-317500" algn="r" rtl="0">
              <a:lnSpc>
                <a:spcPct val="100000"/>
              </a:lnSpc>
              <a:spcBef>
                <a:spcPts val="160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3pPr>
            <a:lvl4pPr marL="1828800" marR="0" lvl="3" indent="-317500" algn="r" rtl="0">
              <a:lnSpc>
                <a:spcPct val="100000"/>
              </a:lnSpc>
              <a:spcBef>
                <a:spcPts val="160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4pPr>
            <a:lvl5pPr marL="2286000" marR="0" lvl="4" indent="-317500" algn="r" rtl="0">
              <a:lnSpc>
                <a:spcPct val="100000"/>
              </a:lnSpc>
              <a:spcBef>
                <a:spcPts val="160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5pPr>
            <a:lvl6pPr marL="2743200" marR="0" lvl="5" indent="-317500" algn="r" rtl="0">
              <a:lnSpc>
                <a:spcPct val="100000"/>
              </a:lnSpc>
              <a:spcBef>
                <a:spcPts val="160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6pPr>
            <a:lvl7pPr marL="3200400" marR="0" lvl="6" indent="-317500" algn="r" rtl="0">
              <a:lnSpc>
                <a:spcPct val="100000"/>
              </a:lnSpc>
              <a:spcBef>
                <a:spcPts val="160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7pPr>
            <a:lvl8pPr marL="3657600" marR="0" lvl="7" indent="-317500" algn="r" rtl="0">
              <a:lnSpc>
                <a:spcPct val="100000"/>
              </a:lnSpc>
              <a:spcBef>
                <a:spcPts val="1600"/>
              </a:spcBef>
              <a:spcAft>
                <a:spcPts val="0"/>
              </a:spcAft>
              <a:buClr>
                <a:schemeClr val="lt1"/>
              </a:buClr>
              <a:buSzPts val="1400"/>
              <a:buFont typeface="Oxygen"/>
              <a:buNone/>
              <a:defRPr sz="1400" b="0" i="0" u="none" strike="noStrike" cap="none">
                <a:solidFill>
                  <a:schemeClr val="lt1"/>
                </a:solidFill>
                <a:latin typeface="Oxygen"/>
                <a:ea typeface="Oxygen"/>
                <a:cs typeface="Oxygen"/>
                <a:sym typeface="Oxygen"/>
              </a:defRPr>
            </a:lvl8pPr>
            <a:lvl9pPr marL="4114800" marR="0" lvl="8" indent="-317500" algn="r" rtl="0">
              <a:lnSpc>
                <a:spcPct val="100000"/>
              </a:lnSpc>
              <a:spcBef>
                <a:spcPts val="1600"/>
              </a:spcBef>
              <a:spcAft>
                <a:spcPts val="1600"/>
              </a:spcAft>
              <a:buClr>
                <a:schemeClr val="lt1"/>
              </a:buClr>
              <a:buSzPts val="1400"/>
              <a:buFont typeface="Oxygen"/>
              <a:buNone/>
              <a:defRPr sz="1400" b="0" i="0" u="none" strike="noStrike" cap="none">
                <a:solidFill>
                  <a:schemeClr val="lt1"/>
                </a:solidFill>
                <a:latin typeface="Oxygen"/>
                <a:ea typeface="Oxygen"/>
                <a:cs typeface="Oxygen"/>
                <a:sym typeface="Oxygen"/>
              </a:defRPr>
            </a:lvl9pPr>
          </a:lstStyle>
          <a:p>
            <a:pPr marL="0" indent="-423323" defTabSz="1219170">
              <a:buClr>
                <a:srgbClr val="FBFBFB"/>
              </a:buClr>
            </a:pPr>
            <a:r>
              <a:rPr lang="en-IN" sz="2000" dirty="0">
                <a:solidFill>
                  <a:schemeClr val="bg1"/>
                </a:solidFill>
                <a:latin typeface="Arial" panose="020B0604020202020204" pitchFamily="34" charset="0"/>
                <a:ea typeface="+mn-ea"/>
                <a:cs typeface="Arial" panose="020B0604020202020204" pitchFamily="34" charset="0"/>
              </a:rPr>
              <a:t>The key activities, outputs and outcomes of the program were as follows – </a:t>
            </a:r>
          </a:p>
        </p:txBody>
      </p:sp>
      <p:graphicFrame>
        <p:nvGraphicFramePr>
          <p:cNvPr id="7" name="Table 6">
            <a:extLst>
              <a:ext uri="{FF2B5EF4-FFF2-40B4-BE49-F238E27FC236}">
                <a16:creationId xmlns:a16="http://schemas.microsoft.com/office/drawing/2014/main" id="{0D295443-42E6-3051-05A7-A89FF518A4FF}"/>
              </a:ext>
            </a:extLst>
          </p:cNvPr>
          <p:cNvGraphicFramePr>
            <a:graphicFrameLocks noGrp="1"/>
          </p:cNvGraphicFramePr>
          <p:nvPr>
            <p:extLst>
              <p:ext uri="{D42A27DB-BD31-4B8C-83A1-F6EECF244321}">
                <p14:modId xmlns:p14="http://schemas.microsoft.com/office/powerpoint/2010/main" val="967179801"/>
              </p:ext>
            </p:extLst>
          </p:nvPr>
        </p:nvGraphicFramePr>
        <p:xfrm>
          <a:off x="360218" y="1431156"/>
          <a:ext cx="11352824" cy="5401404"/>
        </p:xfrm>
        <a:graphic>
          <a:graphicData uri="http://schemas.openxmlformats.org/drawingml/2006/table">
            <a:tbl>
              <a:tblPr firstRow="1" firstCol="1" bandRow="1">
                <a:tableStyleId>{5940675A-B579-460E-94D1-54222C63F5DA}</a:tableStyleId>
              </a:tblPr>
              <a:tblGrid>
                <a:gridCol w="2838206">
                  <a:extLst>
                    <a:ext uri="{9D8B030D-6E8A-4147-A177-3AD203B41FA5}">
                      <a16:colId xmlns:a16="http://schemas.microsoft.com/office/drawing/2014/main" val="1887312551"/>
                    </a:ext>
                  </a:extLst>
                </a:gridCol>
                <a:gridCol w="2838206">
                  <a:extLst>
                    <a:ext uri="{9D8B030D-6E8A-4147-A177-3AD203B41FA5}">
                      <a16:colId xmlns:a16="http://schemas.microsoft.com/office/drawing/2014/main" val="1057400388"/>
                    </a:ext>
                  </a:extLst>
                </a:gridCol>
                <a:gridCol w="2838206">
                  <a:extLst>
                    <a:ext uri="{9D8B030D-6E8A-4147-A177-3AD203B41FA5}">
                      <a16:colId xmlns:a16="http://schemas.microsoft.com/office/drawing/2014/main" val="3570872849"/>
                    </a:ext>
                  </a:extLst>
                </a:gridCol>
                <a:gridCol w="2838206">
                  <a:extLst>
                    <a:ext uri="{9D8B030D-6E8A-4147-A177-3AD203B41FA5}">
                      <a16:colId xmlns:a16="http://schemas.microsoft.com/office/drawing/2014/main" val="4111685950"/>
                    </a:ext>
                  </a:extLst>
                </a:gridCol>
              </a:tblGrid>
              <a:tr h="524604">
                <a:tc>
                  <a:txBody>
                    <a:bodyPr/>
                    <a:lstStyle/>
                    <a:p>
                      <a:pPr marL="72000" marR="16510" algn="l">
                        <a:lnSpc>
                          <a:spcPct val="100000"/>
                        </a:lnSpc>
                      </a:pPr>
                      <a:r>
                        <a:rPr lang="en-IN" sz="1600" b="0" dirty="0">
                          <a:solidFill>
                            <a:schemeClr val="bg1"/>
                          </a:solidFill>
                          <a:effectLst/>
                          <a:latin typeface="Arial" panose="020B0604020202020204" pitchFamily="34" charset="0"/>
                          <a:cs typeface="Arial" panose="020B0604020202020204" pitchFamily="34" charset="0"/>
                        </a:rPr>
                        <a:t>Activities</a:t>
                      </a:r>
                      <a:endParaRPr lang="en-IN" sz="16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71895" marR="7189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tc>
                  <a:txBody>
                    <a:bodyPr/>
                    <a:lstStyle/>
                    <a:p>
                      <a:pPr marL="72000" marR="16510" algn="l">
                        <a:lnSpc>
                          <a:spcPct val="100000"/>
                        </a:lnSpc>
                      </a:pPr>
                      <a:r>
                        <a:rPr lang="en-IN" sz="1600" b="0" dirty="0">
                          <a:solidFill>
                            <a:schemeClr val="bg1"/>
                          </a:solidFill>
                          <a:effectLst/>
                          <a:latin typeface="Arial" panose="020B0604020202020204" pitchFamily="34" charset="0"/>
                          <a:cs typeface="Arial" panose="020B0604020202020204" pitchFamily="34" charset="0"/>
                        </a:rPr>
                        <a:t>Key Outputs</a:t>
                      </a:r>
                      <a:endParaRPr lang="en-IN" sz="16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71895" marR="7189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tc>
                  <a:txBody>
                    <a:bodyPr/>
                    <a:lstStyle/>
                    <a:p>
                      <a:pPr marL="72000" marR="16510" algn="l">
                        <a:lnSpc>
                          <a:spcPct val="100000"/>
                        </a:lnSpc>
                      </a:pPr>
                      <a:r>
                        <a:rPr lang="en-IN" sz="1600" b="0" dirty="0">
                          <a:solidFill>
                            <a:schemeClr val="bg1"/>
                          </a:solidFill>
                          <a:effectLst/>
                          <a:latin typeface="Arial" panose="020B0604020202020204" pitchFamily="34" charset="0"/>
                          <a:cs typeface="Arial" panose="020B0604020202020204" pitchFamily="34" charset="0"/>
                        </a:rPr>
                        <a:t>Outcomes</a:t>
                      </a:r>
                      <a:endParaRPr lang="en-IN" sz="1600" b="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71895" marR="7189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tc>
                  <a:txBody>
                    <a:bodyPr/>
                    <a:lstStyle/>
                    <a:p>
                      <a:pPr marL="72000" marR="16510" algn="l">
                        <a:lnSpc>
                          <a:spcPct val="100000"/>
                        </a:lnSpc>
                      </a:pPr>
                      <a:r>
                        <a:rPr lang="en-IN" sz="1600" b="0" dirty="0">
                          <a:solidFill>
                            <a:schemeClr val="bg1"/>
                          </a:solidFill>
                          <a:effectLst/>
                          <a:latin typeface="Arial" panose="020B0604020202020204" pitchFamily="34" charset="0"/>
                          <a:ea typeface="Calibri" panose="020F0502020204030204" pitchFamily="34" charset="0"/>
                          <a:cs typeface="Arial" panose="020B0604020202020204" pitchFamily="34" charset="0"/>
                        </a:rPr>
                        <a:t>Impact</a:t>
                      </a:r>
                    </a:p>
                  </a:txBody>
                  <a:tcPr marL="71895" marR="71895"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A66"/>
                    </a:solidFill>
                  </a:tcPr>
                </a:tc>
                <a:extLst>
                  <a:ext uri="{0D108BD9-81ED-4DB2-BD59-A6C34878D82A}">
                    <a16:rowId xmlns:a16="http://schemas.microsoft.com/office/drawing/2014/main" val="527374322"/>
                  </a:ext>
                </a:extLst>
              </a:tr>
              <a:tr h="4448378">
                <a:tc>
                  <a:txBody>
                    <a:bodyPr/>
                    <a:lstStyle/>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endPar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2,850 acres farm under improved technologies and management practices.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2,450 quintals seed produced and marketed.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 </a:t>
                      </a:r>
                      <a:r>
                        <a:rPr lang="en-IN" sz="1600" b="0" kern="1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agri</a:t>
                      </a: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processing unit was established.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 custom hiring centres</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200 farm machines to farmers/ groups.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Irrigation infrastructures including 10 numbers of solar lift were established.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6,000 kgs of honey marketing.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3,000 farmers under organic production</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12 CFC </a:t>
                      </a:r>
                    </a:p>
                    <a:p>
                      <a:pPr marL="180000" marR="16510" indent="-108000">
                        <a:lnSpc>
                          <a:spcPct val="100000"/>
                        </a:lnSpc>
                        <a:spcAft>
                          <a:spcPts val="0"/>
                        </a:spcAf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endPar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Six cluster  pulses production cluster </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Six cluster as high value crops  </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12 Women Farmers Cooperatives</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50 local youth as agriculture extension workers/ entrepreneurs - earn at least Rs. 100,000/- year. </a:t>
                      </a:r>
                    </a:p>
                    <a:p>
                      <a:pPr marL="180000" marR="17780" lvl="0" indent="-108000" algn="l" defTabSz="914400" rtl="0" eaLnBrk="1" fontAlgn="auto" latinLnBrk="0" hangingPunct="1">
                        <a:lnSpc>
                          <a:spcPct val="100000"/>
                        </a:lnSpc>
                        <a:spcBef>
                          <a:spcPts val="0"/>
                        </a:spcBef>
                        <a:spcAft>
                          <a:spcPts val="0"/>
                        </a:spcAft>
                        <a:buClr>
                          <a:srgbClr val="335A2F"/>
                        </a:buClr>
                        <a:buSzTx/>
                        <a:buFont typeface="Arial" panose="020B0604020202020204" pitchFamily="34" charset="0"/>
                        <a:buChar char="•"/>
                        <a:tabLst>
                          <a:tab pos="228600" algn="l"/>
                          <a:tab pos="457200" algn="l"/>
                        </a:tabLst>
                        <a:defRPr/>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22,960 farmers trained</a:t>
                      </a:r>
                    </a:p>
                    <a:p>
                      <a:pPr marL="180000" marR="16510" indent="-108000" algn="l" defTabSz="914400" rtl="0" eaLnBrk="1" latinLnBrk="0" hangingPunct="1">
                        <a:lnSpc>
                          <a:spcPct val="100000"/>
                        </a:lnSpc>
                        <a:spcAft>
                          <a:spcPts val="0"/>
                        </a:spcAf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endPar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Pulses productivity - 1.25 to 2 times (20,000 farmers)</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Brand ‘Trishulii’ established for agriculture commodities. </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Established supply chain of mountain agriculture commodities in 12 clusters. </a:t>
                      </a:r>
                    </a:p>
                    <a:p>
                      <a:pPr marL="180000" marR="17780" lvl="0" indent="-108000" algn="l" defTabSz="914400" rtl="0" eaLnBrk="1" fontAlgn="auto" latinLnBrk="0" hangingPunct="1">
                        <a:lnSpc>
                          <a:spcPct val="100000"/>
                        </a:lnSpc>
                        <a:spcBef>
                          <a:spcPts val="0"/>
                        </a:spcBef>
                        <a:spcAft>
                          <a:spcPts val="0"/>
                        </a:spcAft>
                        <a:buClr>
                          <a:srgbClr val="335A2F"/>
                        </a:buClr>
                        <a:buSzTx/>
                        <a:buFont typeface="Arial" panose="020B0604020202020204" pitchFamily="34" charset="0"/>
                        <a:buChar char="•"/>
                        <a:tabLst>
                          <a:tab pos="228600" algn="l"/>
                          <a:tab pos="457200" algn="l"/>
                        </a:tabLst>
                        <a:defRPr/>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6,300 </a:t>
                      </a:r>
                      <a:r>
                        <a:rPr lang="en-IN" sz="1600" b="0" kern="1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qtl</a:t>
                      </a: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of </a:t>
                      </a:r>
                      <a:r>
                        <a:rPr lang="en-IN" sz="1600" b="0" kern="1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agri</a:t>
                      </a: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produce marketing -SRCs and Trishulii-</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annual turnover Rs. 2.5 crore. </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increase in production of pulses -800 kg/ ha to 1,600 kg/ ha. </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20% reduction in losses due to improved post-harvest processes  </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endPar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Income levels are expected to increase by Rs. 50,000/- to Rs. 70,000/- per year from various sources </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Rs. 20,000/- / year / household, from pulses</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12 CFC economically viable.</a:t>
                      </a:r>
                    </a:p>
                    <a:p>
                      <a:pPr marL="180000" marR="17780" lvl="0" indent="-108000" algn="l" defTabSz="914400" rtl="0" eaLnBrk="1" latinLnBrk="0" hangingPunct="1">
                        <a:lnSpc>
                          <a:spcPct val="100000"/>
                        </a:lnSpc>
                        <a:spcAft>
                          <a:spcPts val="0"/>
                        </a:spcAft>
                        <a:buClr>
                          <a:srgbClr val="335A2F"/>
                        </a:buClr>
                        <a:buFont typeface="Arial" panose="020B0604020202020204" pitchFamily="34" charset="0"/>
                        <a:buChar char="•"/>
                        <a:tabLst>
                          <a:tab pos="228600" algn="l"/>
                          <a:tab pos="457200" algn="l"/>
                        </a:tabLst>
                      </a:pPr>
                      <a:r>
                        <a:rPr lang="en-IN" sz="1600" b="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12 FPOs and Trishulii economically viable through collective branding and marketing.</a:t>
                      </a:r>
                    </a:p>
                  </a:txBody>
                  <a:tcPr marL="68580" marR="6858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38494434"/>
                  </a:ext>
                </a:extLst>
              </a:tr>
            </a:tbl>
          </a:graphicData>
        </a:graphic>
      </p:graphicFrame>
    </p:spTree>
    <p:extLst>
      <p:ext uri="{BB962C8B-B14F-4D97-AF65-F5344CB8AC3E}">
        <p14:creationId xmlns:p14="http://schemas.microsoft.com/office/powerpoint/2010/main" val="376761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573CF88-4D90-D96D-F48B-C9DD8FCB7AAA}"/>
              </a:ext>
            </a:extLst>
          </p:cNvPr>
          <p:cNvSpPr/>
          <p:nvPr/>
        </p:nvSpPr>
        <p:spPr>
          <a:xfrm>
            <a:off x="737902" y="1562487"/>
            <a:ext cx="2082698" cy="3982348"/>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52758" y="180194"/>
            <a:ext cx="10272000" cy="437600"/>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Demographics  </a:t>
            </a:r>
          </a:p>
        </p:txBody>
      </p:sp>
      <p:sp>
        <p:nvSpPr>
          <p:cNvPr id="23" name="TextBox 22">
            <a:extLst>
              <a:ext uri="{FF2B5EF4-FFF2-40B4-BE49-F238E27FC236}">
                <a16:creationId xmlns:a16="http://schemas.microsoft.com/office/drawing/2014/main" id="{2F0C4D96-6824-A2B3-CAFC-E2E82DD27338}"/>
              </a:ext>
            </a:extLst>
          </p:cNvPr>
          <p:cNvSpPr txBox="1"/>
          <p:nvPr/>
        </p:nvSpPr>
        <p:spPr>
          <a:xfrm>
            <a:off x="680720" y="1116437"/>
            <a:ext cx="2082698" cy="5389424"/>
          </a:xfrm>
          <a:prstGeom prst="rect">
            <a:avLst/>
          </a:prstGeom>
          <a:noFill/>
        </p:spPr>
        <p:txBody>
          <a:bodyPr wrap="square">
            <a:spAutoFit/>
          </a:bodyPr>
          <a:lstStyle/>
          <a:p>
            <a:pPr marL="108000" lvl="0" algn="ctr">
              <a:lnSpc>
                <a:spcPct val="107000"/>
              </a:lnSpc>
              <a:spcBef>
                <a:spcPts val="1000"/>
              </a:spcBef>
              <a:buClr>
                <a:srgbClr val="1299B3"/>
              </a:buClr>
              <a:buSzPts val="1100"/>
            </a:pPr>
            <a:r>
              <a:rPr lang="en-IN" sz="1500" dirty="0">
                <a:latin typeface="Arial" panose="020B0604020202020204" pitchFamily="34" charset="0"/>
                <a:cs typeface="Arial" panose="020B0604020202020204" pitchFamily="34" charset="0"/>
              </a:rPr>
              <a:t>The sample had a high proportion of women-headed households (37%) and women respondents (74%) due to the preference given to females during the endline survey, as most males were unavailable during the day.</a:t>
            </a:r>
          </a:p>
          <a:p>
            <a:pPr marL="108000" lvl="0" algn="ctr">
              <a:lnSpc>
                <a:spcPct val="107000"/>
              </a:lnSpc>
              <a:spcBef>
                <a:spcPts val="1000"/>
              </a:spcBef>
              <a:spcAft>
                <a:spcPts val="800"/>
              </a:spcAft>
              <a:buClr>
                <a:srgbClr val="1299B3"/>
              </a:buClr>
              <a:buSzPts val="1100"/>
            </a:pPr>
            <a:r>
              <a:rPr lang="en-IN" sz="1500" dirty="0">
                <a:latin typeface="Arial" panose="020B0604020202020204" pitchFamily="34" charset="0"/>
                <a:cs typeface="Arial" panose="020B0604020202020204" pitchFamily="34" charset="0"/>
              </a:rPr>
              <a:t>The age distribution was mainly concentrated in the 31-45 years age group (43%), followed by 28% in the 46-60 years age group. </a:t>
            </a:r>
          </a:p>
        </p:txBody>
      </p:sp>
      <p:sp>
        <p:nvSpPr>
          <p:cNvPr id="8" name="Rectangle: Rounded Corners 7">
            <a:extLst>
              <a:ext uri="{FF2B5EF4-FFF2-40B4-BE49-F238E27FC236}">
                <a16:creationId xmlns:a16="http://schemas.microsoft.com/office/drawing/2014/main" id="{628103D9-1B34-C9B0-09E1-99FE9601C147}"/>
              </a:ext>
            </a:extLst>
          </p:cNvPr>
          <p:cNvSpPr/>
          <p:nvPr/>
        </p:nvSpPr>
        <p:spPr>
          <a:xfrm>
            <a:off x="709311" y="653107"/>
            <a:ext cx="2082698" cy="428017"/>
          </a:xfrm>
          <a:prstGeom prst="roundRect">
            <a:avLst>
              <a:gd name="adj" fmla="val 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600" dirty="0">
                <a:solidFill>
                  <a:schemeClr val="bg1"/>
                </a:solidFill>
                <a:latin typeface="Arial" panose="020B0604020202020204" pitchFamily="34" charset="0"/>
                <a:cs typeface="Arial" panose="020B0604020202020204" pitchFamily="34" charset="0"/>
              </a:rPr>
              <a:t>Gender &amp; age-group</a:t>
            </a:r>
          </a:p>
        </p:txBody>
      </p:sp>
      <p:sp>
        <p:nvSpPr>
          <p:cNvPr id="2" name="Rectangle: Rounded Corners 1">
            <a:extLst>
              <a:ext uri="{FF2B5EF4-FFF2-40B4-BE49-F238E27FC236}">
                <a16:creationId xmlns:a16="http://schemas.microsoft.com/office/drawing/2014/main" id="{06BC2AE5-3CE0-EB2A-60ED-982AE176E590}"/>
              </a:ext>
            </a:extLst>
          </p:cNvPr>
          <p:cNvSpPr/>
          <p:nvPr/>
        </p:nvSpPr>
        <p:spPr>
          <a:xfrm>
            <a:off x="2881981" y="653107"/>
            <a:ext cx="2082698" cy="428017"/>
          </a:xfrm>
          <a:prstGeom prst="roundRect">
            <a:avLst>
              <a:gd name="adj" fmla="val 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600" dirty="0">
                <a:solidFill>
                  <a:schemeClr val="bg1"/>
                </a:solidFill>
                <a:latin typeface="Arial" panose="020B0604020202020204" pitchFamily="34" charset="0"/>
                <a:cs typeface="Arial" panose="020B0604020202020204" pitchFamily="34" charset="0"/>
              </a:rPr>
              <a:t>Literacy level</a:t>
            </a:r>
          </a:p>
        </p:txBody>
      </p:sp>
      <p:sp>
        <p:nvSpPr>
          <p:cNvPr id="6" name="Rectangle: Rounded Corners 5">
            <a:extLst>
              <a:ext uri="{FF2B5EF4-FFF2-40B4-BE49-F238E27FC236}">
                <a16:creationId xmlns:a16="http://schemas.microsoft.com/office/drawing/2014/main" id="{6785CF23-BD4E-1564-EA1F-B733E02A3960}"/>
              </a:ext>
            </a:extLst>
          </p:cNvPr>
          <p:cNvSpPr/>
          <p:nvPr/>
        </p:nvSpPr>
        <p:spPr>
          <a:xfrm>
            <a:off x="5054651" y="653107"/>
            <a:ext cx="2082698" cy="428017"/>
          </a:xfrm>
          <a:prstGeom prst="roundRect">
            <a:avLst>
              <a:gd name="adj" fmla="val 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Arial" panose="020B0604020202020204" pitchFamily="34" charset="0"/>
                <a:cs typeface="Arial" panose="020B0604020202020204" pitchFamily="34" charset="0"/>
              </a:rPr>
              <a:t>Caste category</a:t>
            </a:r>
            <a:endParaRPr lang="en-US" sz="1600" dirty="0">
              <a:solidFill>
                <a:schemeClr val="bg1"/>
              </a:solidFill>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2B4D05B4-E2A7-57E3-D23C-3C26F0B92BBD}"/>
              </a:ext>
            </a:extLst>
          </p:cNvPr>
          <p:cNvSpPr/>
          <p:nvPr/>
        </p:nvSpPr>
        <p:spPr>
          <a:xfrm>
            <a:off x="7227321" y="653107"/>
            <a:ext cx="2082698" cy="428017"/>
          </a:xfrm>
          <a:prstGeom prst="roundRect">
            <a:avLst>
              <a:gd name="adj" fmla="val 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Arial" panose="020B0604020202020204" pitchFamily="34" charset="0"/>
                <a:cs typeface="Arial" panose="020B0604020202020204" pitchFamily="34" charset="0"/>
              </a:rPr>
              <a:t>Occupation</a:t>
            </a: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70FEF417-8F56-817C-B8B8-85DC57B431A6}"/>
              </a:ext>
            </a:extLst>
          </p:cNvPr>
          <p:cNvSpPr/>
          <p:nvPr/>
        </p:nvSpPr>
        <p:spPr>
          <a:xfrm>
            <a:off x="9803791" y="653107"/>
            <a:ext cx="2082698" cy="428017"/>
          </a:xfrm>
          <a:prstGeom prst="roundRect">
            <a:avLst>
              <a:gd name="adj" fmla="val 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Arial" panose="020B0604020202020204" pitchFamily="34" charset="0"/>
                <a:cs typeface="Arial" panose="020B0604020202020204" pitchFamily="34" charset="0"/>
              </a:rPr>
              <a:t>Migration</a:t>
            </a:r>
            <a:endParaRPr lang="en-US" sz="1600" dirty="0">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2F0A449-53F7-071D-2F08-1CEC900F9F55}"/>
              </a:ext>
            </a:extLst>
          </p:cNvPr>
          <p:cNvSpPr/>
          <p:nvPr/>
        </p:nvSpPr>
        <p:spPr>
          <a:xfrm>
            <a:off x="2910572" y="1562487"/>
            <a:ext cx="2082698" cy="3982348"/>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D95B8C36-B701-8F64-D596-1C5CF5F7EB3E}"/>
              </a:ext>
            </a:extLst>
          </p:cNvPr>
          <p:cNvSpPr txBox="1"/>
          <p:nvPr/>
        </p:nvSpPr>
        <p:spPr>
          <a:xfrm>
            <a:off x="2911625" y="1116437"/>
            <a:ext cx="1966228" cy="4273221"/>
          </a:xfrm>
          <a:prstGeom prst="rect">
            <a:avLst/>
          </a:prstGeom>
          <a:noFill/>
        </p:spPr>
        <p:txBody>
          <a:bodyPr wrap="square">
            <a:spAutoFit/>
          </a:bodyPr>
          <a:lstStyle/>
          <a:p>
            <a:pPr algn="ctr">
              <a:lnSpc>
                <a:spcPct val="107000"/>
              </a:lnSpc>
              <a:spcBef>
                <a:spcPts val="1000"/>
              </a:spcBef>
              <a:spcAft>
                <a:spcPts val="800"/>
              </a:spcAft>
              <a:buClr>
                <a:srgbClr val="1299B3"/>
              </a:buClr>
              <a:buSzPts val="1100"/>
            </a:pPr>
            <a:r>
              <a:rPr lang="en-IN" sz="1500" dirty="0">
                <a:latin typeface="Arial" panose="020B0604020202020204" pitchFamily="34" charset="0"/>
                <a:cs typeface="Arial" panose="020B0604020202020204" pitchFamily="34" charset="0"/>
              </a:rPr>
              <a:t>Illiterates constituted 18% of the sample. Among the literate respondents, the majority (18%) had completed their Higher Secondary education, followed by 17% who had studied up to 8th grade. Those with a Secondary education represented 13% of the sample, and approximately 10% were Graduates.</a:t>
            </a:r>
          </a:p>
        </p:txBody>
      </p:sp>
      <p:sp>
        <p:nvSpPr>
          <p:cNvPr id="25" name="Rectangle 24">
            <a:extLst>
              <a:ext uri="{FF2B5EF4-FFF2-40B4-BE49-F238E27FC236}">
                <a16:creationId xmlns:a16="http://schemas.microsoft.com/office/drawing/2014/main" id="{19B49B03-1CB4-7B6F-EE06-28DF37EB2042}"/>
              </a:ext>
            </a:extLst>
          </p:cNvPr>
          <p:cNvSpPr/>
          <p:nvPr/>
        </p:nvSpPr>
        <p:spPr>
          <a:xfrm>
            <a:off x="5083242" y="1562487"/>
            <a:ext cx="2082698" cy="3982348"/>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A51422A6-EFFD-5579-82F3-7A8E3FB94B5B}"/>
              </a:ext>
            </a:extLst>
          </p:cNvPr>
          <p:cNvSpPr txBox="1"/>
          <p:nvPr/>
        </p:nvSpPr>
        <p:spPr>
          <a:xfrm>
            <a:off x="5026060" y="1116437"/>
            <a:ext cx="2082698" cy="2544286"/>
          </a:xfrm>
          <a:prstGeom prst="rect">
            <a:avLst/>
          </a:prstGeom>
          <a:noFill/>
        </p:spPr>
        <p:txBody>
          <a:bodyPr wrap="square">
            <a:spAutoFit/>
          </a:bodyPr>
          <a:lstStyle/>
          <a:p>
            <a:pPr marL="108000" algn="ctr">
              <a:lnSpc>
                <a:spcPct val="107000"/>
              </a:lnSpc>
              <a:spcBef>
                <a:spcPts val="1000"/>
              </a:spcBef>
              <a:spcAft>
                <a:spcPts val="800"/>
              </a:spcAft>
              <a:buClr>
                <a:srgbClr val="1299B3"/>
              </a:buClr>
              <a:buSzPts val="1100"/>
            </a:pPr>
            <a:r>
              <a:rPr lang="en-IN" sz="1500" dirty="0">
                <a:latin typeface="Arial" panose="020B0604020202020204" pitchFamily="34" charset="0"/>
                <a:cs typeface="Arial" panose="020B0604020202020204" pitchFamily="34" charset="0"/>
              </a:rPr>
              <a:t>The majority of the sample belonged to the General caste (71%), while OBCs constituted 26%. About 52% of the households were classified as below the poverty line (BPL).</a:t>
            </a:r>
          </a:p>
        </p:txBody>
      </p:sp>
      <p:sp>
        <p:nvSpPr>
          <p:cNvPr id="27" name="Rectangle 26">
            <a:extLst>
              <a:ext uri="{FF2B5EF4-FFF2-40B4-BE49-F238E27FC236}">
                <a16:creationId xmlns:a16="http://schemas.microsoft.com/office/drawing/2014/main" id="{6B6A4055-9ECF-7E7B-9163-143DE19DEE70}"/>
              </a:ext>
            </a:extLst>
          </p:cNvPr>
          <p:cNvSpPr/>
          <p:nvPr/>
        </p:nvSpPr>
        <p:spPr>
          <a:xfrm>
            <a:off x="7455601" y="1562487"/>
            <a:ext cx="2082698" cy="3982348"/>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D2350462-14F3-F4BF-B6CB-BCF84EEBD945}"/>
              </a:ext>
            </a:extLst>
          </p:cNvPr>
          <p:cNvSpPr txBox="1"/>
          <p:nvPr/>
        </p:nvSpPr>
        <p:spPr>
          <a:xfrm>
            <a:off x="7143760" y="1116437"/>
            <a:ext cx="2482299" cy="5883405"/>
          </a:xfrm>
          <a:prstGeom prst="rect">
            <a:avLst/>
          </a:prstGeom>
          <a:noFill/>
        </p:spPr>
        <p:txBody>
          <a:bodyPr wrap="square">
            <a:spAutoFit/>
          </a:bodyPr>
          <a:lstStyle/>
          <a:p>
            <a:pPr marL="108000" algn="ctr">
              <a:lnSpc>
                <a:spcPct val="107000"/>
              </a:lnSpc>
              <a:spcBef>
                <a:spcPts val="1000"/>
              </a:spcBef>
              <a:buClr>
                <a:srgbClr val="1299B3"/>
              </a:buClr>
              <a:buSzPts val="1100"/>
            </a:pPr>
            <a:r>
              <a:rPr lang="en-IN" sz="1500" dirty="0">
                <a:latin typeface="Arial" panose="020B0604020202020204" pitchFamily="34" charset="0"/>
                <a:cs typeface="Arial" panose="020B0604020202020204" pitchFamily="34" charset="0"/>
              </a:rPr>
              <a:t>Agriculture (crop husbandry) was the primary source of income for approximately 80% of the households. Those dependent on </a:t>
            </a:r>
            <a:r>
              <a:rPr lang="en-IN" sz="1500" dirty="0" err="1">
                <a:latin typeface="Arial" panose="020B0604020202020204" pitchFamily="34" charset="0"/>
                <a:cs typeface="Arial" panose="020B0604020202020204" pitchFamily="34" charset="0"/>
              </a:rPr>
              <a:t>labor</a:t>
            </a:r>
            <a:r>
              <a:rPr lang="en-IN" sz="1500" dirty="0">
                <a:latin typeface="Arial" panose="020B0604020202020204" pitchFamily="34" charset="0"/>
                <a:cs typeface="Arial" panose="020B0604020202020204" pitchFamily="34" charset="0"/>
              </a:rPr>
              <a:t> work (both farm and non-farm) accounted for 9% of the sample, while 6% earned their primary income from government or private jobs.</a:t>
            </a:r>
          </a:p>
          <a:p>
            <a:pPr marL="108000" algn="ctr">
              <a:lnSpc>
                <a:spcPct val="107000"/>
              </a:lnSpc>
              <a:spcBef>
                <a:spcPts val="1000"/>
              </a:spcBef>
              <a:spcAft>
                <a:spcPts val="800"/>
              </a:spcAft>
              <a:buClr>
                <a:srgbClr val="1299B3"/>
              </a:buClr>
              <a:buSzPts val="1100"/>
            </a:pPr>
            <a:r>
              <a:rPr lang="en-IN" sz="1500" dirty="0">
                <a:latin typeface="Arial" panose="020B0604020202020204" pitchFamily="34" charset="0"/>
                <a:cs typeface="Arial" panose="020B0604020202020204" pitchFamily="34" charset="0"/>
              </a:rPr>
              <a:t>Livestock rearing served as the secondary source of income for 55% of households, followed by agriculture (19%). Around 19% and 12% of respondents worked as casual laborers and agricultural laborers, respectively, for earning their secondary income.</a:t>
            </a:r>
          </a:p>
        </p:txBody>
      </p:sp>
      <p:sp>
        <p:nvSpPr>
          <p:cNvPr id="29" name="Rectangle 28">
            <a:extLst>
              <a:ext uri="{FF2B5EF4-FFF2-40B4-BE49-F238E27FC236}">
                <a16:creationId xmlns:a16="http://schemas.microsoft.com/office/drawing/2014/main" id="{B13402BD-AC4F-FD35-4497-9A45685188B7}"/>
              </a:ext>
            </a:extLst>
          </p:cNvPr>
          <p:cNvSpPr/>
          <p:nvPr/>
        </p:nvSpPr>
        <p:spPr>
          <a:xfrm>
            <a:off x="9937900" y="1536632"/>
            <a:ext cx="2082698" cy="3982348"/>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1E89E484-8F42-32CF-3CD1-A7FC5573F604}"/>
              </a:ext>
            </a:extLst>
          </p:cNvPr>
          <p:cNvSpPr txBox="1"/>
          <p:nvPr/>
        </p:nvSpPr>
        <p:spPr>
          <a:xfrm>
            <a:off x="9713819" y="1116437"/>
            <a:ext cx="2365577" cy="5883405"/>
          </a:xfrm>
          <a:prstGeom prst="rect">
            <a:avLst/>
          </a:prstGeom>
          <a:noFill/>
        </p:spPr>
        <p:txBody>
          <a:bodyPr wrap="square">
            <a:spAutoFit/>
          </a:bodyPr>
          <a:lstStyle/>
          <a:p>
            <a:pPr algn="ctr">
              <a:lnSpc>
                <a:spcPct val="107000"/>
              </a:lnSpc>
              <a:spcBef>
                <a:spcPts val="1000"/>
              </a:spcBef>
              <a:buClr>
                <a:srgbClr val="1299B3"/>
              </a:buClr>
              <a:buSzPts val="1100"/>
            </a:pPr>
            <a:r>
              <a:rPr lang="en-IN" sz="1500" dirty="0">
                <a:latin typeface="Arial" panose="020B0604020202020204" pitchFamily="34" charset="0"/>
                <a:cs typeface="Arial" panose="020B0604020202020204" pitchFamily="34" charset="0"/>
              </a:rPr>
              <a:t>Outmigration for employment increased from 16% to 23%, while the proportion of families migrating together decreased from 12% to 10%. Male migrants constituted the majority.</a:t>
            </a:r>
          </a:p>
          <a:p>
            <a:pPr algn="ctr">
              <a:lnSpc>
                <a:spcPct val="107000"/>
              </a:lnSpc>
              <a:spcBef>
                <a:spcPts val="1000"/>
              </a:spcBef>
              <a:buClr>
                <a:srgbClr val="1299B3"/>
              </a:buClr>
              <a:buSzPts val="1100"/>
            </a:pPr>
            <a:r>
              <a:rPr lang="en-IN" sz="1500" dirty="0">
                <a:latin typeface="Arial" panose="020B0604020202020204" pitchFamily="34" charset="0"/>
                <a:cs typeface="Arial" panose="020B0604020202020204" pitchFamily="34" charset="0"/>
              </a:rPr>
              <a:t>Before the project, households earned an average of Rs. 17,333 per month through permanent migration and Rs. 11,649 per month through seasonal migration. After the project, the average income from permanent migration decreased to Rs. 16,461 per month, while seasonal migration increased to Rs. 13,580 per month.</a:t>
            </a:r>
          </a:p>
        </p:txBody>
      </p:sp>
    </p:spTree>
    <p:extLst>
      <p:ext uri="{BB962C8B-B14F-4D97-AF65-F5344CB8AC3E}">
        <p14:creationId xmlns:p14="http://schemas.microsoft.com/office/powerpoint/2010/main" val="1078962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A1F7B10-B4D7-4572-6D77-141ACC8E91E4}"/>
              </a:ext>
            </a:extLst>
          </p:cNvPr>
          <p:cNvGrpSpPr/>
          <p:nvPr/>
        </p:nvGrpSpPr>
        <p:grpSpPr>
          <a:xfrm>
            <a:off x="680454" y="2063921"/>
            <a:ext cx="10961758" cy="4612650"/>
            <a:chOff x="705523" y="1196121"/>
            <a:chExt cx="13018622" cy="4905983"/>
          </a:xfrm>
        </p:grpSpPr>
        <p:sp>
          <p:nvSpPr>
            <p:cNvPr id="9" name="Rectangle 8">
              <a:extLst>
                <a:ext uri="{FF2B5EF4-FFF2-40B4-BE49-F238E27FC236}">
                  <a16:creationId xmlns:a16="http://schemas.microsoft.com/office/drawing/2014/main" id="{4771D250-9066-809A-6B78-8DF326805A68}"/>
                </a:ext>
              </a:extLst>
            </p:cNvPr>
            <p:cNvSpPr/>
            <p:nvPr/>
          </p:nvSpPr>
          <p:spPr>
            <a:xfrm flipH="1">
              <a:off x="705523" y="1196121"/>
              <a:ext cx="2582426" cy="4905983"/>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1A6AFAD1-6BF9-F850-BB8F-D67E7A199D24}"/>
                </a:ext>
              </a:extLst>
            </p:cNvPr>
            <p:cNvSpPr/>
            <p:nvPr/>
          </p:nvSpPr>
          <p:spPr>
            <a:xfrm flipH="1">
              <a:off x="3314572" y="1196121"/>
              <a:ext cx="2582426" cy="4905983"/>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9C75291-F540-6829-B27A-2C9099F81E0C}"/>
                </a:ext>
              </a:extLst>
            </p:cNvPr>
            <p:cNvSpPr/>
            <p:nvPr/>
          </p:nvSpPr>
          <p:spPr>
            <a:xfrm flipH="1">
              <a:off x="5923621" y="1196121"/>
              <a:ext cx="2582426" cy="4905983"/>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B719545-C2E4-44CA-7964-506F78382070}"/>
                </a:ext>
              </a:extLst>
            </p:cNvPr>
            <p:cNvSpPr/>
            <p:nvPr/>
          </p:nvSpPr>
          <p:spPr>
            <a:xfrm flipH="1">
              <a:off x="8532670" y="1196121"/>
              <a:ext cx="2582426" cy="4905983"/>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421CA8CF-3326-2643-C3AF-E39B78ACD31D}"/>
                </a:ext>
              </a:extLst>
            </p:cNvPr>
            <p:cNvSpPr/>
            <p:nvPr/>
          </p:nvSpPr>
          <p:spPr>
            <a:xfrm flipH="1">
              <a:off x="11141719" y="1196121"/>
              <a:ext cx="2582426" cy="4905983"/>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109020"/>
            <a:ext cx="660319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3000" b="1" dirty="0">
                <a:solidFill>
                  <a:srgbClr val="002A66"/>
                </a:solidFill>
                <a:latin typeface="Arial" panose="020B0604020202020204" pitchFamily="34" charset="0"/>
                <a:cs typeface="Arial" panose="020B0604020202020204" pitchFamily="34" charset="0"/>
              </a:rPr>
              <a:t>Social Impacts</a:t>
            </a:r>
          </a:p>
        </p:txBody>
      </p:sp>
      <p:sp>
        <p:nvSpPr>
          <p:cNvPr id="26" name="TextBox 25">
            <a:extLst>
              <a:ext uri="{FF2B5EF4-FFF2-40B4-BE49-F238E27FC236}">
                <a16:creationId xmlns:a16="http://schemas.microsoft.com/office/drawing/2014/main" id="{C4CA1CD9-1982-D2A5-589B-B3B21AF708F6}"/>
              </a:ext>
            </a:extLst>
          </p:cNvPr>
          <p:cNvSpPr txBox="1"/>
          <p:nvPr/>
        </p:nvSpPr>
        <p:spPr>
          <a:xfrm>
            <a:off x="749399" y="2035988"/>
            <a:ext cx="1950698" cy="3906198"/>
          </a:xfrm>
          <a:prstGeom prst="rect">
            <a:avLst/>
          </a:prstGeom>
          <a:noFill/>
        </p:spPr>
        <p:txBody>
          <a:bodyPr wrap="square">
            <a:spAutoFit/>
          </a:bodyPr>
          <a:lstStyle/>
          <a:p>
            <a:pPr marR="0" lvl="0" algn="ctr" fontAlgn="auto">
              <a:lnSpc>
                <a:spcPct val="120000"/>
              </a:lnSpc>
              <a:spcBef>
                <a:spcPts val="0"/>
              </a:spcBef>
              <a:spcAft>
                <a:spcPts val="1200"/>
              </a:spcAft>
              <a:buClr>
                <a:srgbClr val="002A66"/>
              </a:buClr>
              <a:buSzPts val="1100"/>
              <a:tabLst/>
              <a:defRP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Connecting women to collectives provided financial security, self-reliance, and increased influence in decision-making. Collectives served as platforms to address various issues and offered savings and hassle-free loans.</a:t>
            </a:r>
          </a:p>
        </p:txBody>
      </p:sp>
      <p:sp>
        <p:nvSpPr>
          <p:cNvPr id="27" name="TextBox 26">
            <a:extLst>
              <a:ext uri="{FF2B5EF4-FFF2-40B4-BE49-F238E27FC236}">
                <a16:creationId xmlns:a16="http://schemas.microsoft.com/office/drawing/2014/main" id="{363CEFE2-E0B9-EB38-5D7F-BE6A3C4A9E40}"/>
              </a:ext>
            </a:extLst>
          </p:cNvPr>
          <p:cNvSpPr txBox="1"/>
          <p:nvPr/>
        </p:nvSpPr>
        <p:spPr>
          <a:xfrm>
            <a:off x="2992759" y="2035988"/>
            <a:ext cx="1950698" cy="4792594"/>
          </a:xfrm>
          <a:prstGeom prst="rect">
            <a:avLst/>
          </a:prstGeom>
          <a:noFill/>
        </p:spPr>
        <p:txBody>
          <a:bodyPr wrap="square">
            <a:spAutoFit/>
          </a:bodyPr>
          <a:lstStyle/>
          <a:p>
            <a:pPr algn="ctr">
              <a:lnSpc>
                <a:spcPct val="120000"/>
              </a:lnSpc>
              <a:spcAft>
                <a:spcPts val="1200"/>
              </a:spcAft>
              <a:buClr>
                <a:srgbClr val="002A66"/>
              </a:buClr>
              <a:buSzPts val="1100"/>
              <a:defRP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Women experienced increased confidence, poise, &amp; self-worth through income-generating activities, exposure visits, &amp; collective strengthening. They became more outgoing &amp; developed awareness of seed varieties &amp; crop practices.</a:t>
            </a:r>
          </a:p>
        </p:txBody>
      </p:sp>
      <p:sp>
        <p:nvSpPr>
          <p:cNvPr id="28" name="TextBox 27">
            <a:extLst>
              <a:ext uri="{FF2B5EF4-FFF2-40B4-BE49-F238E27FC236}">
                <a16:creationId xmlns:a16="http://schemas.microsoft.com/office/drawing/2014/main" id="{716E293E-7AC2-97AE-1F55-FFA5E5960ECC}"/>
              </a:ext>
            </a:extLst>
          </p:cNvPr>
          <p:cNvSpPr txBox="1"/>
          <p:nvPr/>
        </p:nvSpPr>
        <p:spPr>
          <a:xfrm>
            <a:off x="5189594" y="2035988"/>
            <a:ext cx="1950698" cy="4201663"/>
          </a:xfrm>
          <a:prstGeom prst="rect">
            <a:avLst/>
          </a:prstGeom>
          <a:noFill/>
        </p:spPr>
        <p:txBody>
          <a:bodyPr wrap="square">
            <a:spAutoFit/>
          </a:bodyPr>
          <a:lstStyle/>
          <a:p>
            <a:pPr marR="0" lvl="0" algn="ctr" fontAlgn="auto">
              <a:lnSpc>
                <a:spcPct val="120000"/>
              </a:lnSpc>
              <a:spcBef>
                <a:spcPts val="0"/>
              </a:spcBef>
              <a:spcAft>
                <a:spcPts val="1200"/>
              </a:spcAft>
              <a:buClr>
                <a:srgbClr val="002A66"/>
              </a:buClr>
              <a:buSzPts val="1100"/>
              <a:tabLst/>
              <a:defRP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Association with collectives led to increased respect within families and communities. Women's contribution to household income was recognized, and men's perception of women and collectives changed.</a:t>
            </a:r>
          </a:p>
        </p:txBody>
      </p:sp>
      <p:sp>
        <p:nvSpPr>
          <p:cNvPr id="29" name="TextBox 28">
            <a:extLst>
              <a:ext uri="{FF2B5EF4-FFF2-40B4-BE49-F238E27FC236}">
                <a16:creationId xmlns:a16="http://schemas.microsoft.com/office/drawing/2014/main" id="{199DCAF9-2949-E9A2-3DE4-431C334ACCF9}"/>
              </a:ext>
            </a:extLst>
          </p:cNvPr>
          <p:cNvSpPr txBox="1"/>
          <p:nvPr/>
        </p:nvSpPr>
        <p:spPr>
          <a:xfrm>
            <a:off x="7364012" y="2035988"/>
            <a:ext cx="1950698" cy="3315267"/>
          </a:xfrm>
          <a:prstGeom prst="rect">
            <a:avLst/>
          </a:prstGeom>
          <a:noFill/>
        </p:spPr>
        <p:txBody>
          <a:bodyPr wrap="square">
            <a:spAutoFit/>
          </a:bodyPr>
          <a:lstStyle/>
          <a:p>
            <a:pPr algn="ctr">
              <a:lnSpc>
                <a:spcPct val="120000"/>
              </a:lnSpc>
              <a:spcAft>
                <a:spcPts val="1200"/>
              </a:spcAft>
              <a:buClr>
                <a:srgbClr val="002A66"/>
              </a:buClr>
              <a:buSzPts val="1100"/>
              <a:defRP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A participant shared significant economic and social improvement since joining a collective, investing in her children's future, and being elected as the Sarpanch of her village.</a:t>
            </a:r>
          </a:p>
        </p:txBody>
      </p:sp>
      <p:sp>
        <p:nvSpPr>
          <p:cNvPr id="30" name="TextBox 29">
            <a:extLst>
              <a:ext uri="{FF2B5EF4-FFF2-40B4-BE49-F238E27FC236}">
                <a16:creationId xmlns:a16="http://schemas.microsoft.com/office/drawing/2014/main" id="{4B1A605C-0E77-EB5E-452F-4019B5C97175}"/>
              </a:ext>
            </a:extLst>
          </p:cNvPr>
          <p:cNvSpPr txBox="1"/>
          <p:nvPr/>
        </p:nvSpPr>
        <p:spPr>
          <a:xfrm>
            <a:off x="9583264" y="2035988"/>
            <a:ext cx="1950698" cy="4497129"/>
          </a:xfrm>
          <a:prstGeom prst="rect">
            <a:avLst/>
          </a:prstGeom>
          <a:noFill/>
        </p:spPr>
        <p:txBody>
          <a:bodyPr wrap="square">
            <a:spAutoFit/>
          </a:bodyPr>
          <a:lstStyle/>
          <a:p>
            <a:pPr algn="ctr">
              <a:lnSpc>
                <a:spcPct val="120000"/>
              </a:lnSpc>
              <a:spcAft>
                <a:spcPts val="1200"/>
              </a:spcAft>
              <a:buClr>
                <a:srgbClr val="002A66"/>
              </a:buClr>
              <a:buSzPts val="1100"/>
              <a:defRP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Farmers gained training on improved agricultural techniques through exposure visits, enabling them to enhance productivity and income. They now serve as mentors, supporting other farmers to positively impact their lives.</a:t>
            </a:r>
          </a:p>
        </p:txBody>
      </p:sp>
      <p:grpSp>
        <p:nvGrpSpPr>
          <p:cNvPr id="4" name="Group 3">
            <a:extLst>
              <a:ext uri="{FF2B5EF4-FFF2-40B4-BE49-F238E27FC236}">
                <a16:creationId xmlns:a16="http://schemas.microsoft.com/office/drawing/2014/main" id="{E33729AB-5BEF-4B08-8D8D-64EC102B1E99}"/>
              </a:ext>
            </a:extLst>
          </p:cNvPr>
          <p:cNvGrpSpPr/>
          <p:nvPr/>
        </p:nvGrpSpPr>
        <p:grpSpPr>
          <a:xfrm>
            <a:off x="615121" y="437844"/>
            <a:ext cx="10961758" cy="1449013"/>
            <a:chOff x="705523" y="1145162"/>
            <a:chExt cx="10961758" cy="1658998"/>
          </a:xfrm>
        </p:grpSpPr>
        <p:sp>
          <p:nvSpPr>
            <p:cNvPr id="16" name="Rectangle 15">
              <a:extLst>
                <a:ext uri="{FF2B5EF4-FFF2-40B4-BE49-F238E27FC236}">
                  <a16:creationId xmlns:a16="http://schemas.microsoft.com/office/drawing/2014/main" id="{C2D534AF-E45A-9F51-654A-5DB12128A8D9}"/>
                </a:ext>
              </a:extLst>
            </p:cNvPr>
            <p:cNvSpPr/>
            <p:nvPr/>
          </p:nvSpPr>
          <p:spPr>
            <a:xfrm flipH="1">
              <a:off x="705523" y="1145162"/>
              <a:ext cx="2174418" cy="1658998"/>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43E71395-96BB-E11A-859A-3F3299CB94BC}"/>
                </a:ext>
              </a:extLst>
            </p:cNvPr>
            <p:cNvSpPr/>
            <p:nvPr/>
          </p:nvSpPr>
          <p:spPr>
            <a:xfrm flipH="1">
              <a:off x="2902358" y="1145162"/>
              <a:ext cx="2174418" cy="1658998"/>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A23AEFA3-81EE-EF8A-3962-317D98FD85A5}"/>
                </a:ext>
              </a:extLst>
            </p:cNvPr>
            <p:cNvSpPr/>
            <p:nvPr/>
          </p:nvSpPr>
          <p:spPr>
            <a:xfrm flipH="1">
              <a:off x="5099193" y="1145162"/>
              <a:ext cx="2174418" cy="1658998"/>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3B2FBE5-A969-D6FB-24D0-52F0A0C3327E}"/>
                </a:ext>
              </a:extLst>
            </p:cNvPr>
            <p:cNvSpPr/>
            <p:nvPr/>
          </p:nvSpPr>
          <p:spPr>
            <a:xfrm flipH="1">
              <a:off x="7296028" y="1145162"/>
              <a:ext cx="2174418" cy="1658998"/>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B339B8A9-9844-BB72-665A-BF97E5A20966}"/>
                </a:ext>
              </a:extLst>
            </p:cNvPr>
            <p:cNvSpPr/>
            <p:nvPr/>
          </p:nvSpPr>
          <p:spPr>
            <a:xfrm flipH="1">
              <a:off x="9492863" y="1145162"/>
              <a:ext cx="2174418" cy="1658998"/>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E34EA180-03A8-ED19-79D5-7F333FE00BBA}"/>
                </a:ext>
              </a:extLst>
            </p:cNvPr>
            <p:cNvSpPr txBox="1"/>
            <p:nvPr/>
          </p:nvSpPr>
          <p:spPr>
            <a:xfrm>
              <a:off x="770856" y="1972949"/>
              <a:ext cx="2043751" cy="535531"/>
            </a:xfrm>
            <a:prstGeom prst="rect">
              <a:avLst/>
            </a:prstGeom>
            <a:noFill/>
          </p:spPr>
          <p:txBody>
            <a:bodyPr wrap="square">
              <a:spAutoFit/>
            </a:bodyPr>
            <a:lstStyle/>
            <a:p>
              <a:pPr marR="0" lvl="0" algn="ctr" fontAlgn="auto">
                <a:lnSpc>
                  <a:spcPct val="90000"/>
                </a:lnSpc>
                <a:spcBef>
                  <a:spcPts val="0"/>
                </a:spcBef>
                <a:spcAft>
                  <a:spcPts val="1200"/>
                </a:spcAft>
                <a:buClr>
                  <a:srgbClr val="002A66"/>
                </a:buClr>
                <a:buSzPts val="1100"/>
                <a:tabLst/>
                <a:defRPr/>
              </a:pPr>
              <a:r>
                <a:rPr lang="en-IN" sz="16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Benefits of women's collectives</a:t>
              </a:r>
            </a:p>
          </p:txBody>
        </p:sp>
        <p:sp>
          <p:nvSpPr>
            <p:cNvPr id="22" name="TextBox 21">
              <a:extLst>
                <a:ext uri="{FF2B5EF4-FFF2-40B4-BE49-F238E27FC236}">
                  <a16:creationId xmlns:a16="http://schemas.microsoft.com/office/drawing/2014/main" id="{9B3CB099-1F67-18D3-5C62-E7298883A28A}"/>
                </a:ext>
              </a:extLst>
            </p:cNvPr>
            <p:cNvSpPr txBox="1"/>
            <p:nvPr/>
          </p:nvSpPr>
          <p:spPr>
            <a:xfrm>
              <a:off x="2967691" y="1972949"/>
              <a:ext cx="2043751" cy="535531"/>
            </a:xfrm>
            <a:prstGeom prst="rect">
              <a:avLst/>
            </a:prstGeom>
            <a:noFill/>
          </p:spPr>
          <p:txBody>
            <a:bodyPr wrap="square">
              <a:spAutoFit/>
            </a:bodyPr>
            <a:lstStyle/>
            <a:p>
              <a:pPr algn="ctr">
                <a:lnSpc>
                  <a:spcPct val="90000"/>
                </a:lnSpc>
                <a:spcAft>
                  <a:spcPts val="1200"/>
                </a:spcAft>
                <a:buClr>
                  <a:srgbClr val="002A66"/>
                </a:buClr>
                <a:buSzPts val="1100"/>
                <a:defRPr/>
              </a:pPr>
              <a:r>
                <a:rPr lang="en-IN" sz="16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Transformation and empowerment</a:t>
              </a:r>
            </a:p>
          </p:txBody>
        </p:sp>
        <p:sp>
          <p:nvSpPr>
            <p:cNvPr id="23" name="TextBox 22">
              <a:extLst>
                <a:ext uri="{FF2B5EF4-FFF2-40B4-BE49-F238E27FC236}">
                  <a16:creationId xmlns:a16="http://schemas.microsoft.com/office/drawing/2014/main" id="{6B8A08FE-79E1-CB30-B8DB-F33B0CB0F0BE}"/>
                </a:ext>
              </a:extLst>
            </p:cNvPr>
            <p:cNvSpPr txBox="1"/>
            <p:nvPr/>
          </p:nvSpPr>
          <p:spPr>
            <a:xfrm>
              <a:off x="5164526" y="1972949"/>
              <a:ext cx="2043751" cy="535531"/>
            </a:xfrm>
            <a:prstGeom prst="rect">
              <a:avLst/>
            </a:prstGeom>
            <a:noFill/>
          </p:spPr>
          <p:txBody>
            <a:bodyPr wrap="square">
              <a:spAutoFit/>
            </a:bodyPr>
            <a:lstStyle/>
            <a:p>
              <a:pPr algn="ctr">
                <a:lnSpc>
                  <a:spcPct val="90000"/>
                </a:lnSpc>
                <a:spcAft>
                  <a:spcPts val="1200"/>
                </a:spcAft>
                <a:buClr>
                  <a:srgbClr val="002A66"/>
                </a:buClr>
                <a:buSzPts val="1100"/>
                <a:defRPr/>
              </a:pPr>
              <a:r>
                <a:rPr lang="en-IN" sz="16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Recognition and respect</a:t>
              </a:r>
            </a:p>
          </p:txBody>
        </p:sp>
        <p:sp>
          <p:nvSpPr>
            <p:cNvPr id="24" name="TextBox 23">
              <a:extLst>
                <a:ext uri="{FF2B5EF4-FFF2-40B4-BE49-F238E27FC236}">
                  <a16:creationId xmlns:a16="http://schemas.microsoft.com/office/drawing/2014/main" id="{ED13266A-A865-1941-5315-F7EB2E9CD634}"/>
                </a:ext>
              </a:extLst>
            </p:cNvPr>
            <p:cNvSpPr txBox="1"/>
            <p:nvPr/>
          </p:nvSpPr>
          <p:spPr>
            <a:xfrm>
              <a:off x="7361361" y="1972949"/>
              <a:ext cx="2043751" cy="535531"/>
            </a:xfrm>
            <a:prstGeom prst="rect">
              <a:avLst/>
            </a:prstGeom>
            <a:noFill/>
          </p:spPr>
          <p:txBody>
            <a:bodyPr wrap="square">
              <a:spAutoFit/>
            </a:bodyPr>
            <a:lstStyle/>
            <a:p>
              <a:pPr algn="ctr">
                <a:lnSpc>
                  <a:spcPct val="90000"/>
                </a:lnSpc>
                <a:spcAft>
                  <a:spcPts val="1200"/>
                </a:spcAft>
                <a:buClr>
                  <a:srgbClr val="002A66"/>
                </a:buClr>
                <a:buSzPts val="1100"/>
                <a:defRPr/>
              </a:pPr>
              <a:r>
                <a:rPr lang="en-IN" sz="16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Personal success story</a:t>
              </a:r>
            </a:p>
          </p:txBody>
        </p:sp>
        <p:sp>
          <p:nvSpPr>
            <p:cNvPr id="25" name="TextBox 24">
              <a:extLst>
                <a:ext uri="{FF2B5EF4-FFF2-40B4-BE49-F238E27FC236}">
                  <a16:creationId xmlns:a16="http://schemas.microsoft.com/office/drawing/2014/main" id="{47BC3484-5E04-A6BA-2532-56114010EA76}"/>
                </a:ext>
              </a:extLst>
            </p:cNvPr>
            <p:cNvSpPr txBox="1"/>
            <p:nvPr/>
          </p:nvSpPr>
          <p:spPr>
            <a:xfrm>
              <a:off x="9558196" y="1972949"/>
              <a:ext cx="2043751" cy="535531"/>
            </a:xfrm>
            <a:prstGeom prst="rect">
              <a:avLst/>
            </a:prstGeom>
            <a:noFill/>
          </p:spPr>
          <p:txBody>
            <a:bodyPr wrap="square">
              <a:spAutoFit/>
            </a:bodyPr>
            <a:lstStyle/>
            <a:p>
              <a:pPr algn="ctr">
                <a:lnSpc>
                  <a:spcPct val="90000"/>
                </a:lnSpc>
                <a:spcAft>
                  <a:spcPts val="1200"/>
                </a:spcAft>
                <a:buClr>
                  <a:srgbClr val="002A66"/>
                </a:buClr>
                <a:buSzPts val="1100"/>
                <a:defRPr/>
              </a:pPr>
              <a:r>
                <a:rPr lang="en-IN" sz="1600" kern="100" dirty="0">
                  <a:solidFill>
                    <a:schemeClr val="bg1"/>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Farmer empowerment</a:t>
              </a:r>
            </a:p>
          </p:txBody>
        </p:sp>
        <p:sp>
          <p:nvSpPr>
            <p:cNvPr id="31" name="Google Shape;356;p39">
              <a:extLst>
                <a:ext uri="{FF2B5EF4-FFF2-40B4-BE49-F238E27FC236}">
                  <a16:creationId xmlns:a16="http://schemas.microsoft.com/office/drawing/2014/main" id="{82719612-AF1E-AD2F-025B-EB77B92C486D}"/>
                </a:ext>
              </a:extLst>
            </p:cNvPr>
            <p:cNvSpPr txBox="1">
              <a:spLocks/>
            </p:cNvSpPr>
            <p:nvPr/>
          </p:nvSpPr>
          <p:spPr>
            <a:xfrm>
              <a:off x="1174265" y="1315905"/>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n>
                    <a:solidFill>
                      <a:schemeClr val="bg1"/>
                    </a:solidFill>
                  </a:ln>
                  <a:noFill/>
                  <a:latin typeface="Arial" panose="020B0604020202020204" pitchFamily="34" charset="0"/>
                  <a:cs typeface="Arial" panose="020B0604020202020204" pitchFamily="34" charset="0"/>
                </a:rPr>
                <a:t>01</a:t>
              </a:r>
            </a:p>
          </p:txBody>
        </p:sp>
        <p:sp>
          <p:nvSpPr>
            <p:cNvPr id="34" name="Google Shape;356;p39">
              <a:extLst>
                <a:ext uri="{FF2B5EF4-FFF2-40B4-BE49-F238E27FC236}">
                  <a16:creationId xmlns:a16="http://schemas.microsoft.com/office/drawing/2014/main" id="{9ABE970F-978D-DFBE-CDE9-0A6911744EC6}"/>
                </a:ext>
              </a:extLst>
            </p:cNvPr>
            <p:cNvSpPr txBox="1">
              <a:spLocks/>
            </p:cNvSpPr>
            <p:nvPr/>
          </p:nvSpPr>
          <p:spPr>
            <a:xfrm>
              <a:off x="3371100" y="1315905"/>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n>
                    <a:solidFill>
                      <a:schemeClr val="bg1"/>
                    </a:solidFill>
                  </a:ln>
                  <a:noFill/>
                  <a:latin typeface="Arial" panose="020B0604020202020204" pitchFamily="34" charset="0"/>
                  <a:cs typeface="Arial" panose="020B0604020202020204" pitchFamily="34" charset="0"/>
                </a:rPr>
                <a:t>02</a:t>
              </a:r>
            </a:p>
          </p:txBody>
        </p:sp>
        <p:sp>
          <p:nvSpPr>
            <p:cNvPr id="35" name="Google Shape;356;p39">
              <a:extLst>
                <a:ext uri="{FF2B5EF4-FFF2-40B4-BE49-F238E27FC236}">
                  <a16:creationId xmlns:a16="http://schemas.microsoft.com/office/drawing/2014/main" id="{92535C58-FADE-91B4-441F-2E949C3E730E}"/>
                </a:ext>
              </a:extLst>
            </p:cNvPr>
            <p:cNvSpPr txBox="1">
              <a:spLocks/>
            </p:cNvSpPr>
            <p:nvPr/>
          </p:nvSpPr>
          <p:spPr>
            <a:xfrm>
              <a:off x="5567935" y="1315905"/>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n>
                    <a:solidFill>
                      <a:schemeClr val="bg1"/>
                    </a:solidFill>
                  </a:ln>
                  <a:noFill/>
                  <a:latin typeface="Arial" panose="020B0604020202020204" pitchFamily="34" charset="0"/>
                  <a:cs typeface="Arial" panose="020B0604020202020204" pitchFamily="34" charset="0"/>
                </a:rPr>
                <a:t>03</a:t>
              </a:r>
            </a:p>
          </p:txBody>
        </p:sp>
        <p:sp>
          <p:nvSpPr>
            <p:cNvPr id="36" name="Google Shape;356;p39">
              <a:extLst>
                <a:ext uri="{FF2B5EF4-FFF2-40B4-BE49-F238E27FC236}">
                  <a16:creationId xmlns:a16="http://schemas.microsoft.com/office/drawing/2014/main" id="{5ADACF49-A987-8E6F-AD3D-AECDF40B0DCB}"/>
                </a:ext>
              </a:extLst>
            </p:cNvPr>
            <p:cNvSpPr txBox="1">
              <a:spLocks/>
            </p:cNvSpPr>
            <p:nvPr/>
          </p:nvSpPr>
          <p:spPr>
            <a:xfrm>
              <a:off x="7764770" y="1315905"/>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n>
                    <a:solidFill>
                      <a:schemeClr val="bg1"/>
                    </a:solidFill>
                  </a:ln>
                  <a:noFill/>
                  <a:latin typeface="Arial" panose="020B0604020202020204" pitchFamily="34" charset="0"/>
                  <a:cs typeface="Arial" panose="020B0604020202020204" pitchFamily="34" charset="0"/>
                </a:rPr>
                <a:t>04</a:t>
              </a:r>
            </a:p>
          </p:txBody>
        </p:sp>
        <p:sp>
          <p:nvSpPr>
            <p:cNvPr id="37" name="Google Shape;356;p39">
              <a:extLst>
                <a:ext uri="{FF2B5EF4-FFF2-40B4-BE49-F238E27FC236}">
                  <a16:creationId xmlns:a16="http://schemas.microsoft.com/office/drawing/2014/main" id="{AC41E708-820B-34E3-9227-6DA9A091FAB8}"/>
                </a:ext>
              </a:extLst>
            </p:cNvPr>
            <p:cNvSpPr txBox="1">
              <a:spLocks/>
            </p:cNvSpPr>
            <p:nvPr/>
          </p:nvSpPr>
          <p:spPr>
            <a:xfrm>
              <a:off x="9961605" y="1315905"/>
              <a:ext cx="1236935" cy="636724"/>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ln>
                    <a:solidFill>
                      <a:schemeClr val="bg1"/>
                    </a:solidFill>
                  </a:ln>
                  <a:noFill/>
                  <a:latin typeface="Arial" panose="020B0604020202020204" pitchFamily="34" charset="0"/>
                  <a:cs typeface="Arial" panose="020B0604020202020204" pitchFamily="34" charset="0"/>
                </a:rPr>
                <a:t>05</a:t>
              </a:r>
            </a:p>
          </p:txBody>
        </p:sp>
      </p:grpSp>
    </p:spTree>
    <p:extLst>
      <p:ext uri="{BB962C8B-B14F-4D97-AF65-F5344CB8AC3E}">
        <p14:creationId xmlns:p14="http://schemas.microsoft.com/office/powerpoint/2010/main" val="4261774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71D250-9066-809A-6B78-8DF326805A68}"/>
              </a:ext>
            </a:extLst>
          </p:cNvPr>
          <p:cNvSpPr/>
          <p:nvPr/>
        </p:nvSpPr>
        <p:spPr>
          <a:xfrm rot="5400000" flipH="1">
            <a:off x="6023465" y="1001321"/>
            <a:ext cx="6589659" cy="4905983"/>
          </a:xfrm>
          <a:prstGeom prst="rect">
            <a:avLst/>
          </a:prstGeom>
          <a:gradFill>
            <a:gsLst>
              <a:gs pos="0">
                <a:schemeClr val="bg1"/>
              </a:gs>
              <a:gs pos="100000">
                <a:schemeClr val="bg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272415"/>
            <a:ext cx="6603193" cy="1082050"/>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Other Impacts (Improvement in education, health, nutrition, etc.) </a:t>
            </a:r>
          </a:p>
        </p:txBody>
      </p:sp>
      <p:pic>
        <p:nvPicPr>
          <p:cNvPr id="4" name="Picture 3">
            <a:extLst>
              <a:ext uri="{FF2B5EF4-FFF2-40B4-BE49-F238E27FC236}">
                <a16:creationId xmlns:a16="http://schemas.microsoft.com/office/drawing/2014/main" id="{5D3FEB6F-97D1-ABFD-25AD-A7B3F1C75C4B}"/>
              </a:ext>
            </a:extLst>
          </p:cNvPr>
          <p:cNvPicPr>
            <a:picLocks noChangeAspect="1"/>
          </p:cNvPicPr>
          <p:nvPr/>
        </p:nvPicPr>
        <p:blipFill rotWithShape="1">
          <a:blip r:embed="rId2"/>
          <a:srcRect r="861"/>
          <a:stretch/>
        </p:blipFill>
        <p:spPr>
          <a:xfrm>
            <a:off x="420713" y="1530424"/>
            <a:ext cx="6944067" cy="4300737"/>
          </a:xfrm>
          <a:prstGeom prst="rect">
            <a:avLst/>
          </a:prstGeom>
        </p:spPr>
      </p:pic>
      <p:sp>
        <p:nvSpPr>
          <p:cNvPr id="6" name="TextBox 5">
            <a:extLst>
              <a:ext uri="{FF2B5EF4-FFF2-40B4-BE49-F238E27FC236}">
                <a16:creationId xmlns:a16="http://schemas.microsoft.com/office/drawing/2014/main" id="{CECB33E8-03DA-80EC-2F26-A93D644DB712}"/>
              </a:ext>
            </a:extLst>
          </p:cNvPr>
          <p:cNvSpPr txBox="1"/>
          <p:nvPr/>
        </p:nvSpPr>
        <p:spPr>
          <a:xfrm>
            <a:off x="7785520" y="487110"/>
            <a:ext cx="3985767" cy="5986767"/>
          </a:xfrm>
          <a:prstGeom prst="rect">
            <a:avLst/>
          </a:prstGeom>
          <a:noFill/>
        </p:spPr>
        <p:txBody>
          <a:bodyPr wrap="square">
            <a:spAutoFit/>
          </a:bodyPr>
          <a:lstStyle/>
          <a:p>
            <a:pPr marL="171450" indent="-171450">
              <a:lnSpc>
                <a:spcPct val="120000"/>
              </a:lnSpc>
              <a:spcAft>
                <a:spcPts val="12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Women in focus groups expressed satisfaction that a portion of their earnings covers daily household expenses. </a:t>
            </a:r>
          </a:p>
          <a:p>
            <a:pPr marL="171450" indent="-171450">
              <a:lnSpc>
                <a:spcPct val="120000"/>
              </a:lnSpc>
              <a:spcAft>
                <a:spcPts val="12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Increased income from onion production enabled parents to send their children for higher education. Additional earnings were also used to renovate houses, improving quality of life and asset ownership.</a:t>
            </a:r>
          </a:p>
          <a:p>
            <a:pPr marL="171450" indent="-171450">
              <a:lnSpc>
                <a:spcPct val="120000"/>
              </a:lnSpc>
              <a:spcAft>
                <a:spcPts val="1200"/>
              </a:spcAft>
              <a:buClr>
                <a:srgbClr val="002A66"/>
              </a:buClr>
              <a:buSzPts val="1100"/>
              <a:buFont typeface="Arial" panose="020B0604020202020204" pitchFamily="34" charset="0"/>
              <a:buChar char="•"/>
            </a:pPr>
            <a:r>
              <a:rPr lang="en-IN" sz="1600" kern="100" dirty="0">
                <a:solidFill>
                  <a:srgbClr val="222222"/>
                </a:solidFill>
                <a:uFill>
                  <a:solidFill>
                    <a:srgbClr val="0070C0"/>
                  </a:solidFill>
                </a:uFill>
                <a:latin typeface="Arial" panose="020B0604020202020204" pitchFamily="34" charset="0"/>
                <a:ea typeface="Calibri" panose="020F0502020204030204" pitchFamily="34" charset="0"/>
                <a:cs typeface="Arial" panose="020B0604020202020204" pitchFamily="34" charset="0"/>
              </a:rPr>
              <a:t>Income increase improved households' nutrition and food security. Food security for respondents increased after the intervention, and over 90% reported an improvement in their diet. Vegetable cultivation provided sufficient green vegetables, and livestock intervention increased milk production, meeting nutritional needs.</a:t>
            </a:r>
          </a:p>
        </p:txBody>
      </p:sp>
    </p:spTree>
    <p:extLst>
      <p:ext uri="{BB962C8B-B14F-4D97-AF65-F5344CB8AC3E}">
        <p14:creationId xmlns:p14="http://schemas.microsoft.com/office/powerpoint/2010/main" val="3115515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0A8D4D-4DEB-AE0A-A656-E3D6F3576EF4}"/>
              </a:ext>
            </a:extLst>
          </p:cNvPr>
          <p:cNvSpPr/>
          <p:nvPr/>
        </p:nvSpPr>
        <p:spPr>
          <a:xfrm>
            <a:off x="4617893" y="0"/>
            <a:ext cx="8033641" cy="6858000"/>
          </a:xfrm>
          <a:prstGeom prst="rect">
            <a:avLst/>
          </a:prstGeom>
          <a:solidFill>
            <a:srgbClr val="BAD1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symbol made of grass and trees&#10;&#10;Description automatically generated">
            <a:extLst>
              <a:ext uri="{FF2B5EF4-FFF2-40B4-BE49-F238E27FC236}">
                <a16:creationId xmlns:a16="http://schemas.microsoft.com/office/drawing/2014/main" id="{67AC02B6-A04F-2DB6-48DE-9BAF7CEDAB35}"/>
              </a:ext>
            </a:extLst>
          </p:cNvPr>
          <p:cNvPicPr>
            <a:picLocks noChangeAspect="1"/>
          </p:cNvPicPr>
          <p:nvPr/>
        </p:nvPicPr>
        <p:blipFill rotWithShape="1">
          <a:blip r:embed="rId2">
            <a:extLst>
              <a:ext uri="{28A0092B-C50C-407E-A947-70E740481C1C}">
                <a14:useLocalDpi xmlns:a14="http://schemas.microsoft.com/office/drawing/2010/main" val="0"/>
              </a:ext>
            </a:extLst>
          </a:blip>
          <a:srcRect l="15130" t="11783" r="1056" b="20644"/>
          <a:stretch/>
        </p:blipFill>
        <p:spPr>
          <a:xfrm>
            <a:off x="0" y="0"/>
            <a:ext cx="8634714" cy="6858000"/>
          </a:xfrm>
          <a:prstGeom prst="rect">
            <a:avLst/>
          </a:prstGeom>
        </p:spPr>
      </p:pic>
      <p:sp>
        <p:nvSpPr>
          <p:cNvPr id="11" name="Google Shape;1131;p72">
            <a:extLst>
              <a:ext uri="{FF2B5EF4-FFF2-40B4-BE49-F238E27FC236}">
                <a16:creationId xmlns:a16="http://schemas.microsoft.com/office/drawing/2014/main" id="{B257911E-2C83-6996-E2FC-6E9B5C879BA5}"/>
              </a:ext>
            </a:extLst>
          </p:cNvPr>
          <p:cNvSpPr txBox="1">
            <a:spLocks/>
          </p:cNvSpPr>
          <p:nvPr/>
        </p:nvSpPr>
        <p:spPr>
          <a:xfrm>
            <a:off x="5810490" y="3067491"/>
            <a:ext cx="6378461" cy="1371200"/>
          </a:xfrm>
          <a:prstGeom prst="rect">
            <a:avLst/>
          </a:prstGeom>
          <a:gradFill>
            <a:gsLst>
              <a:gs pos="58000">
                <a:srgbClr val="0D6133"/>
              </a:gs>
              <a:gs pos="8000">
                <a:srgbClr val="82DC73">
                  <a:alpha val="0"/>
                </a:srgbClr>
              </a:gs>
            </a:gsLst>
            <a:lin ang="2700000" scaled="0"/>
          </a:gradFill>
        </p:spPr>
        <p:txBody>
          <a:bodyPr spcFirstLastPara="1" wrap="square" lIns="121900" tIns="121900" rIns="121900" bIns="12190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7500" dirty="0">
                <a:solidFill>
                  <a:schemeClr val="bg1"/>
                </a:solidFill>
                <a:latin typeface="Arial" panose="020B0604020202020204" pitchFamily="34" charset="0"/>
                <a:cs typeface="Arial" panose="020B0604020202020204" pitchFamily="34" charset="0"/>
              </a:rPr>
              <a:t>THANKS!</a:t>
            </a:r>
          </a:p>
        </p:txBody>
      </p:sp>
    </p:spTree>
    <p:extLst>
      <p:ext uri="{BB962C8B-B14F-4D97-AF65-F5344CB8AC3E}">
        <p14:creationId xmlns:p14="http://schemas.microsoft.com/office/powerpoint/2010/main" val="3774626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336324" y="155234"/>
            <a:ext cx="10272000" cy="437600"/>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dirty="0">
                <a:solidFill>
                  <a:srgbClr val="002A66"/>
                </a:solidFill>
                <a:latin typeface="Arial" panose="020B0604020202020204" pitchFamily="34" charset="0"/>
                <a:cs typeface="Arial" panose="020B0604020202020204" pitchFamily="34" charset="0"/>
              </a:rPr>
              <a:t>Methodology </a:t>
            </a:r>
          </a:p>
        </p:txBody>
      </p:sp>
      <p:sp>
        <p:nvSpPr>
          <p:cNvPr id="4" name="TextBox 3">
            <a:extLst>
              <a:ext uri="{FF2B5EF4-FFF2-40B4-BE49-F238E27FC236}">
                <a16:creationId xmlns:a16="http://schemas.microsoft.com/office/drawing/2014/main" id="{524906D8-8EB4-A36D-AFE0-CE398445AF15}"/>
              </a:ext>
            </a:extLst>
          </p:cNvPr>
          <p:cNvSpPr txBox="1"/>
          <p:nvPr/>
        </p:nvSpPr>
        <p:spPr>
          <a:xfrm>
            <a:off x="336323" y="682799"/>
            <a:ext cx="11150133" cy="336631"/>
          </a:xfrm>
          <a:prstGeom prst="rect">
            <a:avLst/>
          </a:prstGeom>
          <a:noFill/>
        </p:spPr>
        <p:txBody>
          <a:bodyPr wrap="square">
            <a:spAutoFit/>
          </a:bodyPr>
          <a:lstStyle/>
          <a:p>
            <a:pPr marL="288000" indent="-180000">
              <a:lnSpc>
                <a:spcPct val="107000"/>
              </a:lnSpc>
              <a:spcBef>
                <a:spcPts val="500"/>
              </a:spcBef>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Primary and secondary research techniques</a:t>
            </a:r>
          </a:p>
        </p:txBody>
      </p:sp>
      <p:grpSp>
        <p:nvGrpSpPr>
          <p:cNvPr id="13" name="Group 12">
            <a:extLst>
              <a:ext uri="{FF2B5EF4-FFF2-40B4-BE49-F238E27FC236}">
                <a16:creationId xmlns:a16="http://schemas.microsoft.com/office/drawing/2014/main" id="{DABF7F9C-1128-470D-AE34-3BE6A3ACEE0D}"/>
              </a:ext>
            </a:extLst>
          </p:cNvPr>
          <p:cNvGrpSpPr/>
          <p:nvPr/>
        </p:nvGrpSpPr>
        <p:grpSpPr>
          <a:xfrm>
            <a:off x="0" y="1109395"/>
            <a:ext cx="8160327" cy="5729147"/>
            <a:chOff x="-101618" y="1109395"/>
            <a:chExt cx="9852816" cy="5729147"/>
          </a:xfrm>
        </p:grpSpPr>
        <p:grpSp>
          <p:nvGrpSpPr>
            <p:cNvPr id="6" name="Group 5">
              <a:extLst>
                <a:ext uri="{FF2B5EF4-FFF2-40B4-BE49-F238E27FC236}">
                  <a16:creationId xmlns:a16="http://schemas.microsoft.com/office/drawing/2014/main" id="{EC2688B1-3863-4CD8-95D4-DEBD705C9146}"/>
                </a:ext>
              </a:extLst>
            </p:cNvPr>
            <p:cNvGrpSpPr/>
            <p:nvPr/>
          </p:nvGrpSpPr>
          <p:grpSpPr>
            <a:xfrm>
              <a:off x="-101618" y="1109395"/>
              <a:ext cx="9852816" cy="5729147"/>
              <a:chOff x="412021" y="1604889"/>
              <a:chExt cx="9852816" cy="5729147"/>
            </a:xfrm>
          </p:grpSpPr>
          <p:sp>
            <p:nvSpPr>
              <p:cNvPr id="22" name="Rectangle 21">
                <a:extLst>
                  <a:ext uri="{FF2B5EF4-FFF2-40B4-BE49-F238E27FC236}">
                    <a16:creationId xmlns:a16="http://schemas.microsoft.com/office/drawing/2014/main" id="{9573CF88-4D90-D96D-F48B-C9DD8FCB7AAA}"/>
                  </a:ext>
                </a:extLst>
              </p:cNvPr>
              <p:cNvSpPr/>
              <p:nvPr/>
            </p:nvSpPr>
            <p:spPr>
              <a:xfrm>
                <a:off x="7444810" y="3351688"/>
                <a:ext cx="2717256" cy="3982348"/>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8AD239FF-0A87-28BC-14A1-8EFB450F1A9D}"/>
                  </a:ext>
                </a:extLst>
              </p:cNvPr>
              <p:cNvSpPr/>
              <p:nvPr/>
            </p:nvSpPr>
            <p:spPr>
              <a:xfrm>
                <a:off x="781456" y="3427097"/>
                <a:ext cx="2469202" cy="3064213"/>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87F001E3-477D-3791-A068-C6F0AD9AC474}"/>
                  </a:ext>
                </a:extLst>
              </p:cNvPr>
              <p:cNvSpPr/>
              <p:nvPr/>
            </p:nvSpPr>
            <p:spPr>
              <a:xfrm>
                <a:off x="3600180" y="3380246"/>
                <a:ext cx="3773086" cy="3064213"/>
              </a:xfrm>
              <a:prstGeom prst="rect">
                <a:avLst/>
              </a:prstGeom>
              <a:gradFill>
                <a:gsLst>
                  <a:gs pos="0">
                    <a:schemeClr val="bg1">
                      <a:lumMod val="95000"/>
                    </a:schemeClr>
                  </a:gs>
                  <a:gs pos="100000">
                    <a:schemeClr val="bg1">
                      <a:lumMod val="95000"/>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D8339153-6207-D662-FBFE-226F74C0C9E3}"/>
                  </a:ext>
                </a:extLst>
              </p:cNvPr>
              <p:cNvCxnSpPr/>
              <p:nvPr/>
            </p:nvCxnSpPr>
            <p:spPr>
              <a:xfrm>
                <a:off x="2024901" y="3044580"/>
                <a:ext cx="0" cy="457200"/>
              </a:xfrm>
              <a:prstGeom prst="line">
                <a:avLst/>
              </a:prstGeom>
              <a:ln w="19050">
                <a:solidFill>
                  <a:srgbClr val="0F5FD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DC0E087-342C-EB88-0ECE-B87B98C0C8F6}"/>
                  </a:ext>
                </a:extLst>
              </p:cNvPr>
              <p:cNvCxnSpPr>
                <a:cxnSpLocks/>
              </p:cNvCxnSpPr>
              <p:nvPr/>
            </p:nvCxnSpPr>
            <p:spPr>
              <a:xfrm>
                <a:off x="5472324" y="2999082"/>
                <a:ext cx="0" cy="457200"/>
              </a:xfrm>
              <a:prstGeom prst="line">
                <a:avLst/>
              </a:prstGeom>
              <a:ln w="19050">
                <a:solidFill>
                  <a:srgbClr val="0F5FDC"/>
                </a:solidFill>
              </a:ln>
            </p:spPr>
            <p:style>
              <a:lnRef idx="1">
                <a:schemeClr val="accent1"/>
              </a:lnRef>
              <a:fillRef idx="0">
                <a:schemeClr val="accent1"/>
              </a:fillRef>
              <a:effectRef idx="0">
                <a:schemeClr val="accent1"/>
              </a:effectRef>
              <a:fontRef idx="minor">
                <a:schemeClr val="tx1"/>
              </a:fontRef>
            </p:style>
          </p:cxnSp>
          <p:sp>
            <p:nvSpPr>
              <p:cNvPr id="12" name="Left Bracket 11">
                <a:extLst>
                  <a:ext uri="{FF2B5EF4-FFF2-40B4-BE49-F238E27FC236}">
                    <a16:creationId xmlns:a16="http://schemas.microsoft.com/office/drawing/2014/main" id="{D03CC6C1-D942-DFA2-4941-7B10FE050996}"/>
                  </a:ext>
                </a:extLst>
              </p:cNvPr>
              <p:cNvSpPr/>
              <p:nvPr/>
            </p:nvSpPr>
            <p:spPr>
              <a:xfrm rot="5400000">
                <a:off x="6020165" y="-822524"/>
                <a:ext cx="428016" cy="5710860"/>
              </a:xfrm>
              <a:prstGeom prst="leftBracket">
                <a:avLst>
                  <a:gd name="adj" fmla="val 0"/>
                </a:avLst>
              </a:prstGeom>
              <a:ln w="19050">
                <a:solidFill>
                  <a:srgbClr val="0F5F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A9B110E-6D6B-CE83-F6C8-57AA43A757E0}"/>
                  </a:ext>
                </a:extLst>
              </p:cNvPr>
              <p:cNvSpPr/>
              <p:nvPr/>
            </p:nvSpPr>
            <p:spPr>
              <a:xfrm>
                <a:off x="4195867" y="1604889"/>
                <a:ext cx="4056434" cy="428017"/>
              </a:xfrm>
              <a:prstGeom prst="roundRect">
                <a:avLst>
                  <a:gd name="adj" fmla="val 50000"/>
                </a:avLst>
              </a:prstGeom>
              <a:solidFill>
                <a:srgbClr val="0F5F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Arial" panose="020B0604020202020204" pitchFamily="34" charset="0"/>
                    <a:cs typeface="Arial" panose="020B0604020202020204" pitchFamily="34" charset="0"/>
                  </a:rPr>
                  <a:t>Methodology</a:t>
                </a:r>
              </a:p>
            </p:txBody>
          </p:sp>
          <p:sp>
            <p:nvSpPr>
              <p:cNvPr id="7" name="Rectangle: Rounded Corners 6">
                <a:extLst>
                  <a:ext uri="{FF2B5EF4-FFF2-40B4-BE49-F238E27FC236}">
                    <a16:creationId xmlns:a16="http://schemas.microsoft.com/office/drawing/2014/main" id="{902D8A15-0893-517A-8D5E-7CDCB8815046}"/>
                  </a:ext>
                </a:extLst>
              </p:cNvPr>
              <p:cNvSpPr/>
              <p:nvPr/>
            </p:nvSpPr>
            <p:spPr>
              <a:xfrm>
                <a:off x="909539" y="2246912"/>
                <a:ext cx="5314545" cy="428017"/>
              </a:xfrm>
              <a:prstGeom prst="roundRect">
                <a:avLst>
                  <a:gd name="adj" fmla="val 5000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gn="ctr"/>
                <a:r>
                  <a:rPr lang="en-US" sz="1700" dirty="0">
                    <a:solidFill>
                      <a:schemeClr val="bg1"/>
                    </a:solidFill>
                    <a:latin typeface="Arial" panose="020B0604020202020204" pitchFamily="34" charset="0"/>
                    <a:cs typeface="Arial" panose="020B0604020202020204" pitchFamily="34" charset="0"/>
                  </a:rPr>
                  <a:t>Primary Research </a:t>
                </a:r>
              </a:p>
            </p:txBody>
          </p:sp>
          <p:sp>
            <p:nvSpPr>
              <p:cNvPr id="8" name="Rectangle: Rounded Corners 7">
                <a:extLst>
                  <a:ext uri="{FF2B5EF4-FFF2-40B4-BE49-F238E27FC236}">
                    <a16:creationId xmlns:a16="http://schemas.microsoft.com/office/drawing/2014/main" id="{628103D9-1B34-C9B0-09E1-99FE9601C147}"/>
                  </a:ext>
                </a:extLst>
              </p:cNvPr>
              <p:cNvSpPr/>
              <p:nvPr/>
            </p:nvSpPr>
            <p:spPr>
              <a:xfrm>
                <a:off x="7444810" y="2292410"/>
                <a:ext cx="2717256" cy="428017"/>
              </a:xfrm>
              <a:prstGeom prst="roundRect">
                <a:avLst>
                  <a:gd name="adj" fmla="val 50000"/>
                </a:avLst>
              </a:prstGeom>
              <a:solidFill>
                <a:srgbClr val="0078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bg1"/>
                    </a:solidFill>
                    <a:latin typeface="Arial" panose="020B0604020202020204" pitchFamily="34" charset="0"/>
                    <a:cs typeface="Arial" panose="020B0604020202020204" pitchFamily="34" charset="0"/>
                  </a:rPr>
                  <a:t>Secondary Research </a:t>
                </a:r>
              </a:p>
            </p:txBody>
          </p:sp>
          <p:sp>
            <p:nvSpPr>
              <p:cNvPr id="9" name="Rectangle: Rounded Corners 8">
                <a:extLst>
                  <a:ext uri="{FF2B5EF4-FFF2-40B4-BE49-F238E27FC236}">
                    <a16:creationId xmlns:a16="http://schemas.microsoft.com/office/drawing/2014/main" id="{279CE520-01E3-BC41-CDC7-7343E8F2C398}"/>
                  </a:ext>
                </a:extLst>
              </p:cNvPr>
              <p:cNvSpPr/>
              <p:nvPr/>
            </p:nvSpPr>
            <p:spPr>
              <a:xfrm>
                <a:off x="909540" y="2845163"/>
                <a:ext cx="2469205" cy="428017"/>
              </a:xfrm>
              <a:prstGeom prst="roundRect">
                <a:avLst>
                  <a:gd name="adj" fmla="val 50000"/>
                </a:avLst>
              </a:prstGeom>
              <a:solidFill>
                <a:srgbClr val="0FA0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bg1"/>
                    </a:solidFill>
                    <a:latin typeface="Arial" panose="020B0604020202020204" pitchFamily="34" charset="0"/>
                    <a:cs typeface="Arial" panose="020B0604020202020204" pitchFamily="34" charset="0"/>
                  </a:rPr>
                  <a:t>Quantitative </a:t>
                </a:r>
              </a:p>
            </p:txBody>
          </p:sp>
          <p:sp>
            <p:nvSpPr>
              <p:cNvPr id="11" name="Rectangle: Rounded Corners 10">
                <a:extLst>
                  <a:ext uri="{FF2B5EF4-FFF2-40B4-BE49-F238E27FC236}">
                    <a16:creationId xmlns:a16="http://schemas.microsoft.com/office/drawing/2014/main" id="{210908C1-C4E3-15F8-9AB6-25A363002628}"/>
                  </a:ext>
                </a:extLst>
              </p:cNvPr>
              <p:cNvSpPr/>
              <p:nvPr/>
            </p:nvSpPr>
            <p:spPr>
              <a:xfrm>
                <a:off x="4347945" y="2798740"/>
                <a:ext cx="2717259" cy="428017"/>
              </a:xfrm>
              <a:prstGeom prst="roundRect">
                <a:avLst>
                  <a:gd name="adj" fmla="val 50000"/>
                </a:avLst>
              </a:prstGeom>
              <a:solidFill>
                <a:srgbClr val="0FA06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bg1"/>
                    </a:solidFill>
                    <a:latin typeface="Arial" panose="020B0604020202020204" pitchFamily="34" charset="0"/>
                    <a:cs typeface="Arial" panose="020B0604020202020204" pitchFamily="34" charset="0"/>
                  </a:rPr>
                  <a:t>Qualitative </a:t>
                </a:r>
              </a:p>
            </p:txBody>
          </p:sp>
          <p:sp>
            <p:nvSpPr>
              <p:cNvPr id="18" name="TextBox 17">
                <a:extLst>
                  <a:ext uri="{FF2B5EF4-FFF2-40B4-BE49-F238E27FC236}">
                    <a16:creationId xmlns:a16="http://schemas.microsoft.com/office/drawing/2014/main" id="{F8F187D8-DA20-3BA3-6CBB-45127DDA3FFC}"/>
                  </a:ext>
                </a:extLst>
              </p:cNvPr>
              <p:cNvSpPr txBox="1"/>
              <p:nvPr/>
            </p:nvSpPr>
            <p:spPr>
              <a:xfrm>
                <a:off x="412021" y="3501780"/>
                <a:ext cx="3358834" cy="1964640"/>
              </a:xfrm>
              <a:prstGeom prst="rect">
                <a:avLst/>
              </a:prstGeom>
              <a:noFill/>
            </p:spPr>
            <p:txBody>
              <a:bodyPr wrap="square">
                <a:spAutoFit/>
              </a:bodyPr>
              <a:lstStyle/>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Household level surveys with 527 respondents (estimated at 95% confidence interval and 3.5% margin of error). </a:t>
                </a:r>
              </a:p>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Cumulative sample count - 905, </a:t>
                </a:r>
              </a:p>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Survey done using CAPI method. </a:t>
                </a:r>
              </a:p>
            </p:txBody>
          </p:sp>
          <p:sp>
            <p:nvSpPr>
              <p:cNvPr id="21" name="TextBox 20">
                <a:extLst>
                  <a:ext uri="{FF2B5EF4-FFF2-40B4-BE49-F238E27FC236}">
                    <a16:creationId xmlns:a16="http://schemas.microsoft.com/office/drawing/2014/main" id="{5DAD674C-9A13-085D-8CB8-E1A311CDA621}"/>
                  </a:ext>
                </a:extLst>
              </p:cNvPr>
              <p:cNvSpPr txBox="1"/>
              <p:nvPr/>
            </p:nvSpPr>
            <p:spPr>
              <a:xfrm>
                <a:off x="3628122" y="3609771"/>
                <a:ext cx="3773086" cy="2580194"/>
              </a:xfrm>
              <a:prstGeom prst="rect">
                <a:avLst/>
              </a:prstGeom>
              <a:noFill/>
            </p:spPr>
            <p:txBody>
              <a:bodyPr wrap="square">
                <a:spAutoFit/>
              </a:bodyPr>
              <a:lstStyle/>
              <a:p>
                <a:pPr marL="108000">
                  <a:spcBef>
                    <a:spcPts val="1000"/>
                  </a:spcBef>
                  <a:buClr>
                    <a:srgbClr val="1299B3"/>
                  </a:buClr>
                  <a:buSzPts val="1100"/>
                </a:pPr>
                <a:r>
                  <a:rPr lang="en-US" sz="1500" dirty="0">
                    <a:latin typeface="Arial" panose="020B0604020202020204" pitchFamily="34" charset="0"/>
                    <a:cs typeface="Arial" panose="020B0604020202020204" pitchFamily="34" charset="0"/>
                  </a:rPr>
                  <a:t>Focus Group Discussion at community institution/SRC level (8)</a:t>
                </a:r>
              </a:p>
              <a:p>
                <a:pPr marL="108000">
                  <a:spcBef>
                    <a:spcPts val="1000"/>
                  </a:spcBef>
                  <a:buClr>
                    <a:srgbClr val="1299B3"/>
                  </a:buClr>
                  <a:buSzPts val="1100"/>
                </a:pPr>
                <a:r>
                  <a:rPr lang="en-US" sz="1500" dirty="0">
                    <a:latin typeface="Arial" panose="020B0604020202020204" pitchFamily="34" charset="0"/>
                    <a:cs typeface="Arial" panose="020B0604020202020204" pitchFamily="34" charset="0"/>
                  </a:rPr>
                  <a:t>FGD - CFC level (2)</a:t>
                </a:r>
              </a:p>
              <a:p>
                <a:pPr marL="108000">
                  <a:spcBef>
                    <a:spcPts val="1000"/>
                  </a:spcBef>
                  <a:buClr>
                    <a:srgbClr val="1299B3"/>
                  </a:buClr>
                  <a:buSzPts val="1100"/>
                </a:pPr>
                <a:r>
                  <a:rPr lang="en-US" sz="1500" dirty="0">
                    <a:latin typeface="Arial" panose="020B0604020202020204" pitchFamily="34" charset="0"/>
                    <a:cs typeface="Arial" panose="020B0604020202020204" pitchFamily="34" charset="0"/>
                  </a:rPr>
                  <a:t>FGD - Trishulii level (1)</a:t>
                </a:r>
              </a:p>
              <a:p>
                <a:pPr marL="108000">
                  <a:spcBef>
                    <a:spcPts val="1000"/>
                  </a:spcBef>
                  <a:buClr>
                    <a:srgbClr val="1299B3"/>
                  </a:buClr>
                  <a:buSzPts val="1100"/>
                </a:pPr>
                <a:r>
                  <a:rPr lang="en-US" sz="1500" dirty="0">
                    <a:latin typeface="Arial" panose="020B0604020202020204" pitchFamily="34" charset="0"/>
                    <a:cs typeface="Arial" panose="020B0604020202020204" pitchFamily="34" charset="0"/>
                  </a:rPr>
                  <a:t>FGD - farmers (12)</a:t>
                </a:r>
              </a:p>
              <a:p>
                <a:pPr marL="108000">
                  <a:spcBef>
                    <a:spcPts val="1000"/>
                  </a:spcBef>
                  <a:buClr>
                    <a:srgbClr val="1299B3"/>
                  </a:buClr>
                  <a:buSzPts val="1100"/>
                </a:pPr>
                <a:r>
                  <a:rPr lang="en-US" sz="1500" dirty="0">
                    <a:latin typeface="Arial" panose="020B0604020202020204" pitchFamily="34" charset="0"/>
                    <a:cs typeface="Arial" panose="020B0604020202020204" pitchFamily="34" charset="0"/>
                  </a:rPr>
                  <a:t>In-depth Interview - </a:t>
                </a:r>
                <a:r>
                  <a:rPr lang="en-US" sz="1500" dirty="0" err="1">
                    <a:latin typeface="Arial" panose="020B0604020202020204" pitchFamily="34" charset="0"/>
                    <a:cs typeface="Arial" panose="020B0604020202020204" pitchFamily="34" charset="0"/>
                  </a:rPr>
                  <a:t>Lakhpati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Kisan</a:t>
                </a:r>
                <a:r>
                  <a:rPr lang="en-US" sz="1500" dirty="0">
                    <a:latin typeface="Arial" panose="020B0604020202020204" pitchFamily="34" charset="0"/>
                    <a:cs typeface="Arial" panose="020B0604020202020204" pitchFamily="34" charset="0"/>
                  </a:rPr>
                  <a:t> (6)</a:t>
                </a:r>
              </a:p>
              <a:p>
                <a:pPr marL="108000">
                  <a:spcBef>
                    <a:spcPts val="1000"/>
                  </a:spcBef>
                  <a:buClr>
                    <a:srgbClr val="1299B3"/>
                  </a:buClr>
                  <a:buSzPts val="1100"/>
                </a:pPr>
                <a:r>
                  <a:rPr lang="en-US" sz="1500" dirty="0">
                    <a:latin typeface="Arial" panose="020B0604020202020204" pitchFamily="34" charset="0"/>
                    <a:cs typeface="Arial" panose="020B0604020202020204" pitchFamily="34" charset="0"/>
                  </a:rPr>
                  <a:t>Key Informant Interview (Tech partner)- (2)</a:t>
                </a:r>
              </a:p>
            </p:txBody>
          </p:sp>
          <p:sp>
            <p:nvSpPr>
              <p:cNvPr id="23" name="TextBox 22">
                <a:extLst>
                  <a:ext uri="{FF2B5EF4-FFF2-40B4-BE49-F238E27FC236}">
                    <a16:creationId xmlns:a16="http://schemas.microsoft.com/office/drawing/2014/main" id="{2F0C4D96-6824-A2B3-CAFC-E2E82DD27338}"/>
                  </a:ext>
                </a:extLst>
              </p:cNvPr>
              <p:cNvSpPr txBox="1"/>
              <p:nvPr/>
            </p:nvSpPr>
            <p:spPr>
              <a:xfrm>
                <a:off x="7585836" y="3546238"/>
                <a:ext cx="2679001" cy="2323713"/>
              </a:xfrm>
              <a:prstGeom prst="rect">
                <a:avLst/>
              </a:prstGeom>
              <a:noFill/>
            </p:spPr>
            <p:txBody>
              <a:bodyPr wrap="square">
                <a:spAutoFit/>
              </a:bodyPr>
              <a:lstStyle/>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Literature review </a:t>
                </a:r>
              </a:p>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Study of all the data / information/ report Himmotthan i.e., project briefs, </a:t>
                </a:r>
              </a:p>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baseline report, </a:t>
                </a:r>
              </a:p>
              <a:p>
                <a:pPr marL="393750" marR="0" indent="-285750">
                  <a:spcBef>
                    <a:spcPts val="1000"/>
                  </a:spcBef>
                  <a:buClr>
                    <a:srgbClr val="1299B3"/>
                  </a:buClr>
                  <a:buSzPts val="1100"/>
                  <a:buFont typeface="Arial" panose="020B0604020202020204" pitchFamily="34" charset="0"/>
                  <a:buChar char="•"/>
                </a:pPr>
                <a:r>
                  <a:rPr lang="en-US" sz="1500" dirty="0">
                    <a:latin typeface="Arial" panose="020B0604020202020204" pitchFamily="34" charset="0"/>
                    <a:cs typeface="Arial" panose="020B0604020202020204" pitchFamily="34" charset="0"/>
                  </a:rPr>
                  <a:t>Data and other documents.</a:t>
                </a:r>
              </a:p>
            </p:txBody>
          </p:sp>
        </p:grpSp>
        <p:cxnSp>
          <p:nvCxnSpPr>
            <p:cNvPr id="24" name="Straight Connector 23">
              <a:extLst>
                <a:ext uri="{FF2B5EF4-FFF2-40B4-BE49-F238E27FC236}">
                  <a16:creationId xmlns:a16="http://schemas.microsoft.com/office/drawing/2014/main" id="{5D476028-6146-4173-A350-C0960377F896}"/>
                </a:ext>
              </a:extLst>
            </p:cNvPr>
            <p:cNvCxnSpPr>
              <a:cxnSpLocks/>
            </p:cNvCxnSpPr>
            <p:nvPr/>
          </p:nvCxnSpPr>
          <p:spPr>
            <a:xfrm>
              <a:off x="8131376" y="2224933"/>
              <a:ext cx="0" cy="659819"/>
            </a:xfrm>
            <a:prstGeom prst="line">
              <a:avLst/>
            </a:prstGeom>
            <a:ln w="19050">
              <a:solidFill>
                <a:srgbClr val="0F5FDC"/>
              </a:solidFill>
            </a:ln>
          </p:spPr>
          <p:style>
            <a:lnRef idx="1">
              <a:schemeClr val="accent1"/>
            </a:lnRef>
            <a:fillRef idx="0">
              <a:schemeClr val="accent1"/>
            </a:fillRef>
            <a:effectRef idx="0">
              <a:schemeClr val="accent1"/>
            </a:effectRef>
            <a:fontRef idx="minor">
              <a:schemeClr val="tx1"/>
            </a:fontRef>
          </p:style>
        </p:cxnSp>
      </p:grpSp>
      <p:sp>
        <p:nvSpPr>
          <p:cNvPr id="25" name="Google Shape;356;p39">
            <a:extLst>
              <a:ext uri="{FF2B5EF4-FFF2-40B4-BE49-F238E27FC236}">
                <a16:creationId xmlns:a16="http://schemas.microsoft.com/office/drawing/2014/main" id="{22B310FD-100D-42C7-9B7B-357EDFB5839B}"/>
              </a:ext>
            </a:extLst>
          </p:cNvPr>
          <p:cNvSpPr txBox="1">
            <a:spLocks/>
          </p:cNvSpPr>
          <p:nvPr/>
        </p:nvSpPr>
        <p:spPr>
          <a:xfrm>
            <a:off x="8803588" y="996691"/>
            <a:ext cx="2782092" cy="339342"/>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R="0" lvl="0" indent="0" fontAlgn="auto">
              <a:spcAft>
                <a:spcPts val="0"/>
              </a:spcAft>
              <a:buClrTx/>
              <a:buSzTx/>
              <a:tabLst/>
              <a:defRPr/>
            </a:pPr>
            <a:r>
              <a:rPr lang="en-IN" sz="2400" dirty="0">
                <a:latin typeface="Arial" panose="020B0604020202020204" pitchFamily="34" charset="0"/>
                <a:cs typeface="Arial" panose="020B0604020202020204" pitchFamily="34" charset="0"/>
              </a:rPr>
              <a:t>Study processes  </a:t>
            </a:r>
          </a:p>
        </p:txBody>
      </p:sp>
      <p:sp>
        <p:nvSpPr>
          <p:cNvPr id="26" name="TextBox 25">
            <a:extLst>
              <a:ext uri="{FF2B5EF4-FFF2-40B4-BE49-F238E27FC236}">
                <a16:creationId xmlns:a16="http://schemas.microsoft.com/office/drawing/2014/main" id="{D9D2B9A8-77B3-4D9B-9FE1-3604B48453AB}"/>
              </a:ext>
            </a:extLst>
          </p:cNvPr>
          <p:cNvSpPr txBox="1"/>
          <p:nvPr/>
        </p:nvSpPr>
        <p:spPr>
          <a:xfrm>
            <a:off x="8997852" y="1839714"/>
            <a:ext cx="2782091" cy="4481933"/>
          </a:xfrm>
          <a:prstGeom prst="rect">
            <a:avLst/>
          </a:prstGeom>
          <a:noFill/>
        </p:spPr>
        <p:txBody>
          <a:bodyPr wrap="square">
            <a:spAutoFit/>
          </a:bodyPr>
          <a:lstStyle/>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Rollout meeting and desk study</a:t>
            </a:r>
            <a:endParaRPr lang="en-IN" sz="1400" kern="100" dirty="0">
              <a:latin typeface="Arial" panose="020B060402020202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Visit to Himmotthan Society office and relevant locations</a:t>
            </a:r>
          </a:p>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Development and finalization of study tools</a:t>
            </a:r>
          </a:p>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Development of data collection software, testing, and finalization</a:t>
            </a:r>
          </a:p>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Field teams' orientation/ training </a:t>
            </a:r>
          </a:p>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Field testing of survey instruments</a:t>
            </a:r>
          </a:p>
          <a:p>
            <a:pPr marL="342900" indent="-342900">
              <a:lnSpc>
                <a:spcPct val="107000"/>
              </a:lnSpc>
              <a:spcAft>
                <a:spcPts val="800"/>
              </a:spcAft>
              <a:buFont typeface="+mj-lt"/>
              <a:buAutoNum type="arabicPeriod"/>
            </a:pPr>
            <a:r>
              <a:rPr lang="en-IN" sz="1400" kern="100" dirty="0">
                <a:effectLst/>
                <a:latin typeface="Arial" panose="020B0604020202020204" pitchFamily="34" charset="0"/>
                <a:ea typeface="Calibri" panose="020F0502020204030204" pitchFamily="34" charset="0"/>
                <a:cs typeface="Arial" panose="020B0604020202020204" pitchFamily="34" charset="0"/>
              </a:rPr>
              <a:t>Data collection</a:t>
            </a:r>
            <a:endParaRPr lang="en-IN" sz="1400" kern="100" dirty="0">
              <a:latin typeface="Arial" panose="020B060402020202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mj-lt"/>
              <a:buAutoNum type="arabicPeriod"/>
            </a:pPr>
            <a:r>
              <a:rPr lang="en-IN" sz="1400" dirty="0">
                <a:effectLst/>
                <a:latin typeface="Arial" panose="020B0604020202020204" pitchFamily="34" charset="0"/>
                <a:ea typeface="Calibri" panose="020F0502020204030204" pitchFamily="34" charset="0"/>
                <a:cs typeface="Arial" panose="020B0604020202020204" pitchFamily="34" charset="0"/>
              </a:rPr>
              <a:t>Quality management protocols</a:t>
            </a:r>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052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03066" y="720347"/>
            <a:ext cx="5064679" cy="993826"/>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2400" dirty="0">
                <a:solidFill>
                  <a:srgbClr val="002A66"/>
                </a:solidFill>
                <a:latin typeface="Arial" panose="020B0604020202020204" pitchFamily="34" charset="0"/>
                <a:cs typeface="Arial" panose="020B0604020202020204" pitchFamily="34" charset="0"/>
              </a:rPr>
              <a:t>Adoption of new crops and improved seed varieties</a:t>
            </a:r>
          </a:p>
        </p:txBody>
      </p:sp>
      <p:sp>
        <p:nvSpPr>
          <p:cNvPr id="4" name="Google Shape;356;p39">
            <a:extLst>
              <a:ext uri="{FF2B5EF4-FFF2-40B4-BE49-F238E27FC236}">
                <a16:creationId xmlns:a16="http://schemas.microsoft.com/office/drawing/2014/main" id="{4403B4EC-62FF-A1AE-916A-F691CF321492}"/>
              </a:ext>
            </a:extLst>
          </p:cNvPr>
          <p:cNvSpPr txBox="1">
            <a:spLocks/>
          </p:cNvSpPr>
          <p:nvPr/>
        </p:nvSpPr>
        <p:spPr>
          <a:xfrm>
            <a:off x="164508" y="2017503"/>
            <a:ext cx="2416548" cy="1338397"/>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marR="0" indent="-285750">
              <a:buFont typeface="Arial" panose="020B0604020202020204" pitchFamily="34" charset="0"/>
              <a:buChar char="•"/>
              <a:defRPr/>
            </a:pPr>
            <a:r>
              <a:rPr lang="en-US" sz="1800" dirty="0">
                <a:latin typeface="Arial" panose="020B0604020202020204" pitchFamily="34" charset="0"/>
                <a:cs typeface="Arial" panose="020B0604020202020204" pitchFamily="34" charset="0"/>
              </a:rPr>
              <a:t>54%) farmers introduced new varieties of crops in their fields. </a:t>
            </a:r>
          </a:p>
        </p:txBody>
      </p:sp>
      <p:sp>
        <p:nvSpPr>
          <p:cNvPr id="5" name="Title 1">
            <a:extLst>
              <a:ext uri="{FF2B5EF4-FFF2-40B4-BE49-F238E27FC236}">
                <a16:creationId xmlns:a16="http://schemas.microsoft.com/office/drawing/2014/main" id="{842320DD-0F92-4C21-BFD4-D12C8D985D48}"/>
              </a:ext>
            </a:extLst>
          </p:cNvPr>
          <p:cNvSpPr txBox="1">
            <a:spLocks/>
          </p:cNvSpPr>
          <p:nvPr/>
        </p:nvSpPr>
        <p:spPr>
          <a:xfrm>
            <a:off x="1" y="55687"/>
            <a:ext cx="4849090" cy="532866"/>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solidFill>
                  <a:schemeClr val="bg1"/>
                </a:solidFill>
                <a:latin typeface="Arial" panose="020B0604020202020204" pitchFamily="34" charset="0"/>
                <a:cs typeface="Arial" panose="020B0604020202020204" pitchFamily="34" charset="0"/>
              </a:rPr>
              <a:t>Findings</a:t>
            </a:r>
          </a:p>
        </p:txBody>
      </p:sp>
      <p:grpSp>
        <p:nvGrpSpPr>
          <p:cNvPr id="14" name="Group 11">
            <a:extLst>
              <a:ext uri="{FF2B5EF4-FFF2-40B4-BE49-F238E27FC236}">
                <a16:creationId xmlns:a16="http://schemas.microsoft.com/office/drawing/2014/main" id="{D19D5FBC-D2E5-4A5B-8A17-13327C5B9EB2}"/>
              </a:ext>
            </a:extLst>
          </p:cNvPr>
          <p:cNvGrpSpPr>
            <a:grpSpLocks/>
          </p:cNvGrpSpPr>
          <p:nvPr/>
        </p:nvGrpSpPr>
        <p:grpSpPr bwMode="auto">
          <a:xfrm>
            <a:off x="4162417" y="55687"/>
            <a:ext cx="8029582" cy="6802313"/>
            <a:chOff x="-896" y="5743"/>
            <a:chExt cx="12802" cy="11095"/>
          </a:xfrm>
        </p:grpSpPr>
        <p:pic>
          <p:nvPicPr>
            <p:cNvPr id="1036" name="Picture 12">
              <a:extLst>
                <a:ext uri="{FF2B5EF4-FFF2-40B4-BE49-F238E27FC236}">
                  <a16:creationId xmlns:a16="http://schemas.microsoft.com/office/drawing/2014/main" id="{C5DD655F-1634-4DB4-83A8-4DB599262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43"/>
              <a:ext cx="11906" cy="1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13">
              <a:extLst>
                <a:ext uri="{FF2B5EF4-FFF2-40B4-BE49-F238E27FC236}">
                  <a16:creationId xmlns:a16="http://schemas.microsoft.com/office/drawing/2014/main" id="{11FAE0FB-8509-4E67-A921-DF480B67857C}"/>
                </a:ext>
              </a:extLst>
            </p:cNvPr>
            <p:cNvSpPr>
              <a:spLocks noChangeShapeType="1"/>
            </p:cNvSpPr>
            <p:nvPr/>
          </p:nvSpPr>
          <p:spPr bwMode="auto">
            <a:xfrm>
              <a:off x="11073" y="16121"/>
              <a:ext cx="0" cy="0"/>
            </a:xfrm>
            <a:prstGeom prst="line">
              <a:avLst/>
            </a:prstGeom>
            <a:noFill/>
            <a:ln w="12700">
              <a:solidFill>
                <a:srgbClr val="007873"/>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Freeform 14">
              <a:extLst>
                <a:ext uri="{FF2B5EF4-FFF2-40B4-BE49-F238E27FC236}">
                  <a16:creationId xmlns:a16="http://schemas.microsoft.com/office/drawing/2014/main" id="{111CCE7A-9576-4001-A419-89930A3EBBA3}"/>
                </a:ext>
              </a:extLst>
            </p:cNvPr>
            <p:cNvSpPr>
              <a:spLocks/>
            </p:cNvSpPr>
            <p:nvPr/>
          </p:nvSpPr>
          <p:spPr bwMode="auto">
            <a:xfrm>
              <a:off x="508" y="9403"/>
              <a:ext cx="4224" cy="807"/>
            </a:xfrm>
            <a:custGeom>
              <a:avLst/>
              <a:gdLst>
                <a:gd name="T0" fmla="+- 0 933 933"/>
                <a:gd name="T1" fmla="*/ T0 w 3800"/>
                <a:gd name="T2" fmla="+- 0 7740 7740"/>
                <a:gd name="T3" fmla="*/ 7740 h 2020"/>
                <a:gd name="T4" fmla="+- 0 3615 933"/>
                <a:gd name="T5" fmla="*/ T4 w 3800"/>
                <a:gd name="T6" fmla="+- 0 7740 7740"/>
                <a:gd name="T7" fmla="*/ 7740 h 2020"/>
                <a:gd name="T8" fmla="+- 0 4733 933"/>
                <a:gd name="T9" fmla="*/ T8 w 3800"/>
                <a:gd name="T10" fmla="+- 0 9760 7740"/>
                <a:gd name="T11" fmla="*/ 9760 h 2020"/>
              </a:gdLst>
              <a:ahLst/>
              <a:cxnLst>
                <a:cxn ang="0">
                  <a:pos x="T1" y="T3"/>
                </a:cxn>
                <a:cxn ang="0">
                  <a:pos x="T5" y="T7"/>
                </a:cxn>
                <a:cxn ang="0">
                  <a:pos x="T9" y="T11"/>
                </a:cxn>
              </a:cxnLst>
              <a:rect l="0" t="0" r="r" b="b"/>
              <a:pathLst>
                <a:path w="3800" h="2020">
                  <a:moveTo>
                    <a:pt x="0" y="0"/>
                  </a:moveTo>
                  <a:lnTo>
                    <a:pt x="2682" y="0"/>
                  </a:lnTo>
                  <a:lnTo>
                    <a:pt x="3800" y="2020"/>
                  </a:lnTo>
                </a:path>
              </a:pathLst>
            </a:custGeom>
            <a:noFill/>
            <a:ln w="12700">
              <a:solidFill>
                <a:srgbClr val="0FA06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7" name="Freeform 15">
              <a:extLst>
                <a:ext uri="{FF2B5EF4-FFF2-40B4-BE49-F238E27FC236}">
                  <a16:creationId xmlns:a16="http://schemas.microsoft.com/office/drawing/2014/main" id="{06E7E268-DAB4-4530-9D38-D825313C76B8}"/>
                </a:ext>
              </a:extLst>
            </p:cNvPr>
            <p:cNvSpPr>
              <a:spLocks/>
            </p:cNvSpPr>
            <p:nvPr/>
          </p:nvSpPr>
          <p:spPr bwMode="auto">
            <a:xfrm>
              <a:off x="5152" y="7735"/>
              <a:ext cx="2803" cy="3009"/>
            </a:xfrm>
            <a:custGeom>
              <a:avLst/>
              <a:gdLst>
                <a:gd name="T0" fmla="+- 0 5153 5153"/>
                <a:gd name="T1" fmla="*/ T0 w 2803"/>
                <a:gd name="T2" fmla="+- 0 7735 7735"/>
                <a:gd name="T3" fmla="*/ 7735 h 3009"/>
                <a:gd name="T4" fmla="+- 0 7955 5153"/>
                <a:gd name="T5" fmla="*/ T4 w 2803"/>
                <a:gd name="T6" fmla="+- 0 7735 7735"/>
                <a:gd name="T7" fmla="*/ 7735 h 3009"/>
                <a:gd name="T8" fmla="+- 0 7955 5153"/>
                <a:gd name="T9" fmla="*/ T8 w 2803"/>
                <a:gd name="T10" fmla="+- 0 10743 7735"/>
                <a:gd name="T11" fmla="*/ 10743 h 3009"/>
              </a:gdLst>
              <a:ahLst/>
              <a:cxnLst>
                <a:cxn ang="0">
                  <a:pos x="T1" y="T3"/>
                </a:cxn>
                <a:cxn ang="0">
                  <a:pos x="T5" y="T7"/>
                </a:cxn>
                <a:cxn ang="0">
                  <a:pos x="T9" y="T11"/>
                </a:cxn>
              </a:cxnLst>
              <a:rect l="0" t="0" r="r" b="b"/>
              <a:pathLst>
                <a:path w="2803" h="3009">
                  <a:moveTo>
                    <a:pt x="0" y="0"/>
                  </a:moveTo>
                  <a:lnTo>
                    <a:pt x="2802" y="0"/>
                  </a:lnTo>
                  <a:lnTo>
                    <a:pt x="2802" y="3008"/>
                  </a:lnTo>
                </a:path>
              </a:pathLst>
            </a:custGeom>
            <a:noFill/>
            <a:ln w="12700">
              <a:solidFill>
                <a:srgbClr val="0FA06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8" name="Freeform 16">
              <a:extLst>
                <a:ext uri="{FF2B5EF4-FFF2-40B4-BE49-F238E27FC236}">
                  <a16:creationId xmlns:a16="http://schemas.microsoft.com/office/drawing/2014/main" id="{737B7C75-5AD7-4C3D-BF03-358271EF7A26}"/>
                </a:ext>
              </a:extLst>
            </p:cNvPr>
            <p:cNvSpPr>
              <a:spLocks/>
            </p:cNvSpPr>
            <p:nvPr/>
          </p:nvSpPr>
          <p:spPr bwMode="auto">
            <a:xfrm>
              <a:off x="8385" y="8196"/>
              <a:ext cx="2500" cy="2908"/>
            </a:xfrm>
            <a:custGeom>
              <a:avLst/>
              <a:gdLst>
                <a:gd name="T0" fmla="+- 0 10885 8385"/>
                <a:gd name="T1" fmla="*/ T0 w 2500"/>
                <a:gd name="T2" fmla="+- 0 8196 8196"/>
                <a:gd name="T3" fmla="*/ 8196 h 2908"/>
                <a:gd name="T4" fmla="+- 0 8385 8385"/>
                <a:gd name="T5" fmla="*/ T4 w 2500"/>
                <a:gd name="T6" fmla="+- 0 8196 8196"/>
                <a:gd name="T7" fmla="*/ 8196 h 2908"/>
                <a:gd name="T8" fmla="+- 0 8385 8385"/>
                <a:gd name="T9" fmla="*/ T8 w 2500"/>
                <a:gd name="T10" fmla="+- 0 11103 8196"/>
                <a:gd name="T11" fmla="*/ 11103 h 2908"/>
              </a:gdLst>
              <a:ahLst/>
              <a:cxnLst>
                <a:cxn ang="0">
                  <a:pos x="T1" y="T3"/>
                </a:cxn>
                <a:cxn ang="0">
                  <a:pos x="T5" y="T7"/>
                </a:cxn>
                <a:cxn ang="0">
                  <a:pos x="T9" y="T11"/>
                </a:cxn>
              </a:cxnLst>
              <a:rect l="0" t="0" r="r" b="b"/>
              <a:pathLst>
                <a:path w="2500" h="2908">
                  <a:moveTo>
                    <a:pt x="2500" y="0"/>
                  </a:moveTo>
                  <a:lnTo>
                    <a:pt x="0" y="0"/>
                  </a:lnTo>
                  <a:lnTo>
                    <a:pt x="0" y="2907"/>
                  </a:lnTo>
                </a:path>
              </a:pathLst>
            </a:custGeom>
            <a:noFill/>
            <a:ln w="12700">
              <a:solidFill>
                <a:srgbClr val="0FA06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Freeform 17">
              <a:extLst>
                <a:ext uri="{FF2B5EF4-FFF2-40B4-BE49-F238E27FC236}">
                  <a16:creationId xmlns:a16="http://schemas.microsoft.com/office/drawing/2014/main" id="{ECF79D0E-42EE-469F-8DFD-B028F88E1C7E}"/>
                </a:ext>
              </a:extLst>
            </p:cNvPr>
            <p:cNvSpPr>
              <a:spLocks/>
            </p:cNvSpPr>
            <p:nvPr/>
          </p:nvSpPr>
          <p:spPr bwMode="auto">
            <a:xfrm>
              <a:off x="-896" y="11583"/>
              <a:ext cx="4916" cy="920"/>
            </a:xfrm>
            <a:custGeom>
              <a:avLst/>
              <a:gdLst>
                <a:gd name="T0" fmla="+- 0 840 840"/>
                <a:gd name="T1" fmla="*/ T0 w 3180"/>
                <a:gd name="T2" fmla="+- 0 12503 11583"/>
                <a:gd name="T3" fmla="*/ 12503 h 920"/>
                <a:gd name="T4" fmla="+- 0 3380 840"/>
                <a:gd name="T5" fmla="*/ T4 w 3180"/>
                <a:gd name="T6" fmla="+- 0 12503 11583"/>
                <a:gd name="T7" fmla="*/ 12503 h 920"/>
                <a:gd name="T8" fmla="+- 0 4020 840"/>
                <a:gd name="T9" fmla="*/ T8 w 3180"/>
                <a:gd name="T10" fmla="+- 0 11583 11583"/>
                <a:gd name="T11" fmla="*/ 11583 h 920"/>
              </a:gdLst>
              <a:ahLst/>
              <a:cxnLst>
                <a:cxn ang="0">
                  <a:pos x="T1" y="T3"/>
                </a:cxn>
                <a:cxn ang="0">
                  <a:pos x="T5" y="T7"/>
                </a:cxn>
                <a:cxn ang="0">
                  <a:pos x="T9" y="T11"/>
                </a:cxn>
              </a:cxnLst>
              <a:rect l="0" t="0" r="r" b="b"/>
              <a:pathLst>
                <a:path w="3180" h="920">
                  <a:moveTo>
                    <a:pt x="0" y="920"/>
                  </a:moveTo>
                  <a:lnTo>
                    <a:pt x="2540" y="920"/>
                  </a:lnTo>
                  <a:lnTo>
                    <a:pt x="3180" y="0"/>
                  </a:lnTo>
                </a:path>
              </a:pathLst>
            </a:custGeom>
            <a:noFill/>
            <a:ln w="12700">
              <a:solidFill>
                <a:srgbClr val="0FA06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0" name="Freeform 18">
              <a:extLst>
                <a:ext uri="{FF2B5EF4-FFF2-40B4-BE49-F238E27FC236}">
                  <a16:creationId xmlns:a16="http://schemas.microsoft.com/office/drawing/2014/main" id="{C1D06219-4AD2-4EA9-8B58-6CAA9669F407}"/>
                </a:ext>
              </a:extLst>
            </p:cNvPr>
            <p:cNvSpPr>
              <a:spLocks/>
            </p:cNvSpPr>
            <p:nvPr/>
          </p:nvSpPr>
          <p:spPr bwMode="auto">
            <a:xfrm>
              <a:off x="-896" y="12144"/>
              <a:ext cx="7106" cy="3009"/>
            </a:xfrm>
            <a:custGeom>
              <a:avLst/>
              <a:gdLst>
                <a:gd name="T0" fmla="+- 0 3407 3407"/>
                <a:gd name="T1" fmla="*/ T0 w 2803"/>
                <a:gd name="T2" fmla="+- 0 14223 12144"/>
                <a:gd name="T3" fmla="*/ 14223 h 2080"/>
                <a:gd name="T4" fmla="+- 0 5696 3407"/>
                <a:gd name="T5" fmla="*/ T4 w 2803"/>
                <a:gd name="T6" fmla="+- 0 14223 12144"/>
                <a:gd name="T7" fmla="*/ 14223 h 2080"/>
                <a:gd name="T8" fmla="+- 0 6210 3407"/>
                <a:gd name="T9" fmla="*/ T8 w 2803"/>
                <a:gd name="T10" fmla="+- 0 12144 12144"/>
                <a:gd name="T11" fmla="*/ 12144 h 2080"/>
              </a:gdLst>
              <a:ahLst/>
              <a:cxnLst>
                <a:cxn ang="0">
                  <a:pos x="T1" y="T3"/>
                </a:cxn>
                <a:cxn ang="0">
                  <a:pos x="T5" y="T7"/>
                </a:cxn>
                <a:cxn ang="0">
                  <a:pos x="T9" y="T11"/>
                </a:cxn>
              </a:cxnLst>
              <a:rect l="0" t="0" r="r" b="b"/>
              <a:pathLst>
                <a:path w="2803" h="2080">
                  <a:moveTo>
                    <a:pt x="0" y="2079"/>
                  </a:moveTo>
                  <a:lnTo>
                    <a:pt x="2289" y="2079"/>
                  </a:lnTo>
                  <a:lnTo>
                    <a:pt x="2803" y="0"/>
                  </a:lnTo>
                </a:path>
              </a:pathLst>
            </a:custGeom>
            <a:noFill/>
            <a:ln w="12700">
              <a:solidFill>
                <a:srgbClr val="0FA06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1" name="Freeform 19">
              <a:extLst>
                <a:ext uri="{FF2B5EF4-FFF2-40B4-BE49-F238E27FC236}">
                  <a16:creationId xmlns:a16="http://schemas.microsoft.com/office/drawing/2014/main" id="{173CF3E2-4ECD-47BF-BEC6-3E1AAA0662A5}"/>
                </a:ext>
              </a:extLst>
            </p:cNvPr>
            <p:cNvSpPr>
              <a:spLocks/>
            </p:cNvSpPr>
            <p:nvPr/>
          </p:nvSpPr>
          <p:spPr bwMode="auto">
            <a:xfrm>
              <a:off x="7102" y="11923"/>
              <a:ext cx="3783" cy="2430"/>
            </a:xfrm>
            <a:custGeom>
              <a:avLst/>
              <a:gdLst>
                <a:gd name="T0" fmla="+- 0 10885 7103"/>
                <a:gd name="T1" fmla="*/ T0 w 3783"/>
                <a:gd name="T2" fmla="+- 0 14353 11923"/>
                <a:gd name="T3" fmla="*/ 14353 h 2430"/>
                <a:gd name="T4" fmla="+- 0 7103 7103"/>
                <a:gd name="T5" fmla="*/ T4 w 3783"/>
                <a:gd name="T6" fmla="+- 0 14353 11923"/>
                <a:gd name="T7" fmla="*/ 14353 h 2430"/>
                <a:gd name="T8" fmla="+- 0 7103 7103"/>
                <a:gd name="T9" fmla="*/ T8 w 3783"/>
                <a:gd name="T10" fmla="+- 0 11923 11923"/>
                <a:gd name="T11" fmla="*/ 11923 h 2430"/>
              </a:gdLst>
              <a:ahLst/>
              <a:cxnLst>
                <a:cxn ang="0">
                  <a:pos x="T1" y="T3"/>
                </a:cxn>
                <a:cxn ang="0">
                  <a:pos x="T5" y="T7"/>
                </a:cxn>
                <a:cxn ang="0">
                  <a:pos x="T9" y="T11"/>
                </a:cxn>
              </a:cxnLst>
              <a:rect l="0" t="0" r="r" b="b"/>
              <a:pathLst>
                <a:path w="3783" h="2430">
                  <a:moveTo>
                    <a:pt x="3782" y="2430"/>
                  </a:moveTo>
                  <a:lnTo>
                    <a:pt x="0" y="2430"/>
                  </a:lnTo>
                  <a:lnTo>
                    <a:pt x="0" y="0"/>
                  </a:lnTo>
                </a:path>
              </a:pathLst>
            </a:custGeom>
            <a:noFill/>
            <a:ln w="12700">
              <a:solidFill>
                <a:srgbClr val="0FA06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22" name="Rectangle 21">
            <a:extLst>
              <a:ext uri="{FF2B5EF4-FFF2-40B4-BE49-F238E27FC236}">
                <a16:creationId xmlns:a16="http://schemas.microsoft.com/office/drawing/2014/main" id="{CFB8C456-B2BC-449B-9628-154FB9AAF533}"/>
              </a:ext>
            </a:extLst>
          </p:cNvPr>
          <p:cNvSpPr/>
          <p:nvPr/>
        </p:nvSpPr>
        <p:spPr>
          <a:xfrm>
            <a:off x="2844485" y="1606672"/>
            <a:ext cx="3143549" cy="1597873"/>
          </a:xfrm>
          <a:prstGeom prst="rect">
            <a:avLst/>
          </a:prstGeom>
        </p:spPr>
        <p:txBody>
          <a:bodyPr wrap="square">
            <a:spAutoFit/>
          </a:bodyPr>
          <a:lstStyle/>
          <a:p>
            <a:pPr marL="210820">
              <a:spcBef>
                <a:spcPts val="470"/>
              </a:spcBef>
              <a:spcAft>
                <a:spcPts val="0"/>
              </a:spcAft>
            </a:pPr>
            <a:r>
              <a:rPr lang="en-US" sz="3600" b="1" dirty="0">
                <a:solidFill>
                  <a:srgbClr val="0FA069"/>
                </a:solidFill>
                <a:latin typeface="Roboto"/>
                <a:ea typeface="Roboto Lt"/>
                <a:cs typeface="Roboto Lt"/>
              </a:rPr>
              <a:t>01</a:t>
            </a:r>
            <a:endParaRPr lang="en-IN" sz="2800" dirty="0">
              <a:latin typeface="Roboto Lt"/>
              <a:ea typeface="Roboto Lt"/>
              <a:cs typeface="Roboto Lt"/>
            </a:endParaRPr>
          </a:p>
          <a:p>
            <a:pPr marL="223520" marR="20955">
              <a:spcBef>
                <a:spcPts val="655"/>
              </a:spcBef>
              <a:spcAft>
                <a:spcPts val="0"/>
              </a:spcAft>
            </a:pPr>
            <a:r>
              <a:rPr lang="en-US" sz="1400" b="1" dirty="0" err="1">
                <a:latin typeface="Roboto"/>
                <a:ea typeface="Roboto Lt"/>
                <a:cs typeface="Roboto Lt"/>
              </a:rPr>
              <a:t>Walthi</a:t>
            </a:r>
            <a:r>
              <a:rPr lang="en-US" sz="1400" b="1" dirty="0">
                <a:latin typeface="Roboto"/>
                <a:ea typeface="Roboto Lt"/>
                <a:cs typeface="Roboto Lt"/>
              </a:rPr>
              <a:t>, </a:t>
            </a:r>
            <a:r>
              <a:rPr lang="en-US" sz="1400" b="1" dirty="0" err="1">
                <a:latin typeface="Roboto"/>
                <a:ea typeface="Roboto Lt"/>
                <a:cs typeface="Roboto Lt"/>
              </a:rPr>
              <a:t>Chaukhutiya</a:t>
            </a:r>
            <a:r>
              <a:rPr lang="en-US" sz="1400" b="1" dirty="0">
                <a:latin typeface="Roboto"/>
                <a:ea typeface="Roboto Lt"/>
                <a:cs typeface="Roboto Lt"/>
              </a:rPr>
              <a:t> &amp;</a:t>
            </a:r>
            <a:r>
              <a:rPr lang="en-US" sz="1400" b="1" spc="5" dirty="0">
                <a:latin typeface="Roboto"/>
                <a:ea typeface="Roboto Lt"/>
                <a:cs typeface="Roboto Lt"/>
              </a:rPr>
              <a:t> </a:t>
            </a:r>
            <a:r>
              <a:rPr lang="en-US" sz="1400" b="1" dirty="0" err="1">
                <a:latin typeface="Roboto"/>
                <a:ea typeface="Roboto Lt"/>
                <a:cs typeface="Roboto Lt"/>
              </a:rPr>
              <a:t>Kotabagh</a:t>
            </a:r>
            <a:r>
              <a:rPr lang="en-US" sz="1400" b="1" dirty="0">
                <a:latin typeface="Roboto"/>
                <a:ea typeface="Roboto Lt"/>
                <a:cs typeface="Roboto Lt"/>
              </a:rPr>
              <a:t>:</a:t>
            </a:r>
            <a:r>
              <a:rPr lang="en-US" sz="1400" dirty="0">
                <a:latin typeface="Roboto"/>
                <a:ea typeface="Roboto Lt"/>
                <a:cs typeface="Roboto Lt"/>
              </a:rPr>
              <a:t> </a:t>
            </a:r>
            <a:r>
              <a:rPr lang="en-US" sz="1400" dirty="0">
                <a:solidFill>
                  <a:srgbClr val="FF0000"/>
                </a:solidFill>
                <a:latin typeface="Roboto"/>
                <a:ea typeface="Roboto Lt"/>
                <a:cs typeface="Roboto Lt"/>
              </a:rPr>
              <a:t>farmers continued</a:t>
            </a:r>
            <a:r>
              <a:rPr lang="en-US" sz="1400" spc="-30" dirty="0">
                <a:solidFill>
                  <a:srgbClr val="FF0000"/>
                </a:solidFill>
                <a:latin typeface="Roboto"/>
                <a:ea typeface="Roboto Lt"/>
                <a:cs typeface="Roboto Lt"/>
              </a:rPr>
              <a:t> </a:t>
            </a:r>
            <a:r>
              <a:rPr lang="en-US" sz="1400" dirty="0">
                <a:solidFill>
                  <a:srgbClr val="FF0000"/>
                </a:solidFill>
                <a:latin typeface="Roboto"/>
                <a:ea typeface="Roboto Lt"/>
                <a:cs typeface="Roboto Lt"/>
              </a:rPr>
              <a:t>cultivating</a:t>
            </a:r>
            <a:r>
              <a:rPr lang="en-US" sz="1400" spc="-20" dirty="0">
                <a:solidFill>
                  <a:srgbClr val="FF0000"/>
                </a:solidFill>
                <a:latin typeface="Roboto"/>
                <a:ea typeface="Roboto Lt"/>
                <a:cs typeface="Roboto Lt"/>
              </a:rPr>
              <a:t> </a:t>
            </a:r>
            <a:r>
              <a:rPr lang="en-US" sz="1400" dirty="0">
                <a:solidFill>
                  <a:srgbClr val="FF0000"/>
                </a:solidFill>
                <a:latin typeface="Roboto"/>
                <a:ea typeface="Roboto Lt"/>
                <a:cs typeface="Roboto Lt"/>
              </a:rPr>
              <a:t>traditional crops along with</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new</a:t>
            </a:r>
            <a:r>
              <a:rPr lang="en-US" sz="1400" spc="-10" dirty="0">
                <a:solidFill>
                  <a:srgbClr val="FF0000"/>
                </a:solidFill>
                <a:latin typeface="Roboto"/>
                <a:ea typeface="Roboto Lt"/>
                <a:cs typeface="Roboto Lt"/>
              </a:rPr>
              <a:t> </a:t>
            </a:r>
            <a:r>
              <a:rPr lang="en-US" sz="1400" dirty="0">
                <a:solidFill>
                  <a:srgbClr val="FF0000"/>
                </a:solidFill>
                <a:latin typeface="Roboto"/>
                <a:ea typeface="Roboto Lt"/>
                <a:cs typeface="Roboto Lt"/>
              </a:rPr>
              <a:t>ones</a:t>
            </a:r>
            <a:r>
              <a:rPr lang="en-US" sz="1400" dirty="0">
                <a:latin typeface="Roboto"/>
                <a:ea typeface="Roboto Lt"/>
                <a:cs typeface="Roboto Lt"/>
              </a:rPr>
              <a:t>.</a:t>
            </a:r>
            <a:endParaRPr lang="en-IN" sz="2000" dirty="0">
              <a:effectLst/>
              <a:latin typeface="Roboto Lt"/>
              <a:ea typeface="Roboto Lt"/>
              <a:cs typeface="Roboto Lt"/>
            </a:endParaRPr>
          </a:p>
        </p:txBody>
      </p:sp>
      <p:sp>
        <p:nvSpPr>
          <p:cNvPr id="23" name="Rectangle 22">
            <a:extLst>
              <a:ext uri="{FF2B5EF4-FFF2-40B4-BE49-F238E27FC236}">
                <a16:creationId xmlns:a16="http://schemas.microsoft.com/office/drawing/2014/main" id="{39354C68-AAFB-43A2-92CD-D90C9951FF5F}"/>
              </a:ext>
            </a:extLst>
          </p:cNvPr>
          <p:cNvSpPr/>
          <p:nvPr/>
        </p:nvSpPr>
        <p:spPr>
          <a:xfrm>
            <a:off x="5112521" y="-69937"/>
            <a:ext cx="3811073" cy="1813317"/>
          </a:xfrm>
          <a:prstGeom prst="rect">
            <a:avLst/>
          </a:prstGeom>
        </p:spPr>
        <p:txBody>
          <a:bodyPr wrap="square">
            <a:spAutoFit/>
          </a:bodyPr>
          <a:lstStyle/>
          <a:p>
            <a:pPr marL="210820">
              <a:spcBef>
                <a:spcPts val="470"/>
              </a:spcBef>
              <a:spcAft>
                <a:spcPts val="0"/>
              </a:spcAft>
            </a:pPr>
            <a:r>
              <a:rPr lang="en-US" sz="3600" b="1" dirty="0">
                <a:solidFill>
                  <a:srgbClr val="0FA069"/>
                </a:solidFill>
                <a:latin typeface="Roboto"/>
                <a:ea typeface="Roboto Lt"/>
                <a:cs typeface="Roboto Lt"/>
              </a:rPr>
              <a:t>02</a:t>
            </a:r>
            <a:endParaRPr lang="en-IN" sz="2800" dirty="0">
              <a:latin typeface="Roboto Lt"/>
              <a:ea typeface="Roboto Lt"/>
              <a:cs typeface="Roboto Lt"/>
            </a:endParaRPr>
          </a:p>
          <a:p>
            <a:pPr marL="223520" marR="13970">
              <a:spcBef>
                <a:spcPts val="655"/>
              </a:spcBef>
              <a:spcAft>
                <a:spcPts val="0"/>
              </a:spcAft>
            </a:pPr>
            <a:r>
              <a:rPr lang="en-US" sz="1400" b="1" dirty="0" err="1">
                <a:latin typeface="Roboto"/>
                <a:ea typeface="Roboto Lt"/>
                <a:cs typeface="Roboto Lt"/>
              </a:rPr>
              <a:t>Ganeshpur</a:t>
            </a:r>
            <a:r>
              <a:rPr lang="en-US" sz="1400" b="1" dirty="0">
                <a:latin typeface="Roboto"/>
                <a:ea typeface="Roboto Lt"/>
                <a:cs typeface="Roboto Lt"/>
              </a:rPr>
              <a:t>, </a:t>
            </a:r>
            <a:r>
              <a:rPr lang="en-US" sz="1400" b="1" dirty="0" err="1">
                <a:latin typeface="Roboto"/>
                <a:ea typeface="Roboto Lt"/>
                <a:cs typeface="Roboto Lt"/>
              </a:rPr>
              <a:t>Bhatwari</a:t>
            </a:r>
            <a:r>
              <a:rPr lang="en-US" sz="1400" b="1" dirty="0">
                <a:latin typeface="Roboto"/>
                <a:ea typeface="Roboto Lt"/>
                <a:cs typeface="Roboto Lt"/>
              </a:rPr>
              <a:t> &amp; </a:t>
            </a:r>
            <a:r>
              <a:rPr lang="en-US" sz="1400" b="1" dirty="0" err="1">
                <a:latin typeface="Roboto"/>
                <a:ea typeface="Roboto Lt"/>
                <a:cs typeface="Roboto Lt"/>
              </a:rPr>
              <a:t>Jaripani</a:t>
            </a:r>
            <a:r>
              <a:rPr lang="en-US" sz="1400" b="1" dirty="0">
                <a:latin typeface="Roboto"/>
                <a:ea typeface="Roboto Lt"/>
                <a:cs typeface="Roboto Lt"/>
              </a:rPr>
              <a:t>:</a:t>
            </a:r>
            <a:r>
              <a:rPr lang="en-US" sz="1400" dirty="0">
                <a:solidFill>
                  <a:srgbClr val="FF0000"/>
                </a:solidFill>
                <a:latin typeface="Roboto"/>
                <a:ea typeface="Roboto Lt"/>
                <a:cs typeface="Roboto Lt"/>
              </a:rPr>
              <a:t> farmers started</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cultivating </a:t>
            </a:r>
            <a:r>
              <a:rPr lang="en-US" sz="1400" dirty="0" err="1">
                <a:solidFill>
                  <a:srgbClr val="FF0000"/>
                </a:solidFill>
                <a:latin typeface="Roboto"/>
                <a:ea typeface="Roboto Lt"/>
                <a:cs typeface="Roboto Lt"/>
              </a:rPr>
              <a:t>chilli</a:t>
            </a:r>
            <a:r>
              <a:rPr lang="en-US" sz="1400" dirty="0">
                <a:solidFill>
                  <a:srgbClr val="FF0000"/>
                </a:solidFill>
                <a:latin typeface="Roboto"/>
                <a:ea typeface="Roboto Lt"/>
                <a:cs typeface="Roboto Lt"/>
              </a:rPr>
              <a:t>, ginger, garlic,</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coriander, turmeric and onion</a:t>
            </a:r>
            <a:r>
              <a:rPr lang="en-US" sz="1400" spc="5" dirty="0">
                <a:solidFill>
                  <a:srgbClr val="FF0000"/>
                </a:solidFill>
                <a:latin typeface="Roboto"/>
                <a:ea typeface="Roboto Lt"/>
                <a:cs typeface="Roboto Lt"/>
              </a:rPr>
              <a:t> </a:t>
            </a:r>
            <a:r>
              <a:rPr lang="en-US" sz="1400" spc="-5" dirty="0">
                <a:solidFill>
                  <a:srgbClr val="FF0000"/>
                </a:solidFill>
                <a:latin typeface="Roboto"/>
                <a:ea typeface="Roboto Lt"/>
                <a:cs typeface="Roboto Lt"/>
              </a:rPr>
              <a:t>commerciall</a:t>
            </a:r>
            <a:r>
              <a:rPr lang="en-US" sz="1400" spc="-5" dirty="0">
                <a:latin typeface="Roboto"/>
                <a:ea typeface="Roboto Lt"/>
                <a:cs typeface="Roboto Lt"/>
              </a:rPr>
              <a:t>y, </a:t>
            </a:r>
            <a:r>
              <a:rPr lang="en-US" sz="1400" dirty="0">
                <a:latin typeface="Roboto"/>
                <a:ea typeface="Roboto Lt"/>
                <a:cs typeface="Roboto Lt"/>
              </a:rPr>
              <a:t>while </a:t>
            </a:r>
            <a:r>
              <a:rPr lang="en-US" sz="1400" dirty="0">
                <a:solidFill>
                  <a:srgbClr val="FF0000"/>
                </a:solidFill>
                <a:latin typeface="Roboto"/>
                <a:ea typeface="Roboto Lt"/>
                <a:cs typeface="Roboto Lt"/>
              </a:rPr>
              <a:t>continuing</a:t>
            </a:r>
            <a:r>
              <a:rPr lang="en-US" sz="1400" spc="-210" dirty="0">
                <a:solidFill>
                  <a:srgbClr val="FF0000"/>
                </a:solidFill>
                <a:latin typeface="Roboto"/>
                <a:ea typeface="Roboto Lt"/>
                <a:cs typeface="Roboto Lt"/>
              </a:rPr>
              <a:t> </a:t>
            </a:r>
            <a:r>
              <a:rPr lang="en-US" sz="1400" dirty="0">
                <a:solidFill>
                  <a:srgbClr val="FF0000"/>
                </a:solidFill>
                <a:latin typeface="Roboto"/>
                <a:ea typeface="Roboto Lt"/>
                <a:cs typeface="Roboto Lt"/>
              </a:rPr>
              <a:t>to cultivate wheat and rice in a</a:t>
            </a:r>
            <a:r>
              <a:rPr lang="en-US" sz="1400" spc="-210" dirty="0">
                <a:solidFill>
                  <a:srgbClr val="FF0000"/>
                </a:solidFill>
                <a:latin typeface="Roboto"/>
                <a:ea typeface="Roboto Lt"/>
                <a:cs typeface="Roboto Lt"/>
              </a:rPr>
              <a:t> </a:t>
            </a:r>
            <a:r>
              <a:rPr lang="en-US" sz="1400" dirty="0">
                <a:solidFill>
                  <a:srgbClr val="FF0000"/>
                </a:solidFill>
                <a:latin typeface="Roboto"/>
                <a:ea typeface="Roboto Lt"/>
                <a:cs typeface="Roboto Lt"/>
              </a:rPr>
              <a:t>reduced</a:t>
            </a:r>
            <a:r>
              <a:rPr lang="en-US" sz="1400" spc="-10" dirty="0">
                <a:solidFill>
                  <a:srgbClr val="FF0000"/>
                </a:solidFill>
                <a:latin typeface="Roboto"/>
                <a:ea typeface="Roboto Lt"/>
                <a:cs typeface="Roboto Lt"/>
              </a:rPr>
              <a:t> </a:t>
            </a:r>
            <a:r>
              <a:rPr lang="en-US" sz="1400" dirty="0">
                <a:solidFill>
                  <a:srgbClr val="FF0000"/>
                </a:solidFill>
                <a:latin typeface="Roboto"/>
                <a:ea typeface="Roboto Lt"/>
                <a:cs typeface="Roboto Lt"/>
              </a:rPr>
              <a:t>area</a:t>
            </a:r>
            <a:r>
              <a:rPr lang="en-US" sz="1400" dirty="0">
                <a:latin typeface="Roboto"/>
                <a:ea typeface="Roboto Lt"/>
                <a:cs typeface="Roboto Lt"/>
              </a:rPr>
              <a:t>.</a:t>
            </a:r>
            <a:endParaRPr lang="en-IN" sz="1400" dirty="0">
              <a:effectLst/>
              <a:latin typeface="Roboto Lt"/>
              <a:ea typeface="Roboto Lt"/>
              <a:cs typeface="Roboto Lt"/>
            </a:endParaRPr>
          </a:p>
        </p:txBody>
      </p:sp>
      <p:sp>
        <p:nvSpPr>
          <p:cNvPr id="24" name="Rectangle 23">
            <a:extLst>
              <a:ext uri="{FF2B5EF4-FFF2-40B4-BE49-F238E27FC236}">
                <a16:creationId xmlns:a16="http://schemas.microsoft.com/office/drawing/2014/main" id="{C87A0E5D-4E4A-45C2-BF9F-501859B50A4C}"/>
              </a:ext>
            </a:extLst>
          </p:cNvPr>
          <p:cNvSpPr/>
          <p:nvPr/>
        </p:nvSpPr>
        <p:spPr>
          <a:xfrm>
            <a:off x="9801079" y="55687"/>
            <a:ext cx="2372747" cy="3752309"/>
          </a:xfrm>
          <a:prstGeom prst="rect">
            <a:avLst/>
          </a:prstGeom>
        </p:spPr>
        <p:txBody>
          <a:bodyPr wrap="square">
            <a:spAutoFit/>
          </a:bodyPr>
          <a:lstStyle/>
          <a:p>
            <a:pPr marL="210820">
              <a:spcAft>
                <a:spcPts val="0"/>
              </a:spcAft>
            </a:pPr>
            <a:r>
              <a:rPr lang="en-US" sz="3600" b="1" dirty="0">
                <a:solidFill>
                  <a:srgbClr val="0FA069"/>
                </a:solidFill>
                <a:latin typeface="Roboto"/>
                <a:ea typeface="Roboto Lt"/>
                <a:cs typeface="Roboto Lt"/>
              </a:rPr>
              <a:t>03</a:t>
            </a:r>
            <a:endParaRPr lang="en-IN" sz="2800" dirty="0">
              <a:latin typeface="Roboto Lt"/>
              <a:ea typeface="Roboto Lt"/>
              <a:cs typeface="Roboto Lt"/>
            </a:endParaRPr>
          </a:p>
          <a:p>
            <a:pPr marL="223520" marR="255270">
              <a:spcBef>
                <a:spcPts val="655"/>
              </a:spcBef>
              <a:spcAft>
                <a:spcPts val="0"/>
              </a:spcAft>
            </a:pPr>
            <a:r>
              <a:rPr lang="en-US" sz="1400" b="1" dirty="0" err="1">
                <a:latin typeface="Roboto"/>
                <a:ea typeface="Roboto Lt"/>
                <a:cs typeface="Roboto Lt"/>
              </a:rPr>
              <a:t>Chaukhutiya</a:t>
            </a:r>
            <a:r>
              <a:rPr lang="en-US" sz="1400" b="1" dirty="0">
                <a:latin typeface="Roboto"/>
                <a:ea typeface="Roboto Lt"/>
                <a:cs typeface="Roboto Lt"/>
              </a:rPr>
              <a:t>:</a:t>
            </a:r>
            <a:r>
              <a:rPr lang="en-US" sz="1400" dirty="0">
                <a:latin typeface="Roboto"/>
                <a:ea typeface="Roboto Lt"/>
                <a:cs typeface="Roboto Lt"/>
              </a:rPr>
              <a:t> farmers began</a:t>
            </a:r>
            <a:r>
              <a:rPr lang="en-US" sz="1400" spc="-210" dirty="0">
                <a:latin typeface="Roboto"/>
                <a:ea typeface="Roboto Lt"/>
                <a:cs typeface="Roboto Lt"/>
              </a:rPr>
              <a:t> </a:t>
            </a:r>
            <a:r>
              <a:rPr lang="en-US" sz="1400" dirty="0">
                <a:latin typeface="Roboto"/>
                <a:ea typeface="Roboto Lt"/>
                <a:cs typeface="Roboto Lt"/>
              </a:rPr>
              <a:t>using improved basmati</a:t>
            </a:r>
            <a:r>
              <a:rPr lang="en-US" sz="1400" spc="5" dirty="0">
                <a:latin typeface="Roboto"/>
                <a:ea typeface="Roboto Lt"/>
                <a:cs typeface="Roboto Lt"/>
              </a:rPr>
              <a:t> </a:t>
            </a:r>
            <a:r>
              <a:rPr lang="en-US" sz="1400" dirty="0">
                <a:latin typeface="Roboto"/>
                <a:ea typeface="Roboto Lt"/>
                <a:cs typeface="Roboto Lt"/>
              </a:rPr>
              <a:t>variety </a:t>
            </a:r>
            <a:r>
              <a:rPr lang="en-US" sz="1400" dirty="0">
                <a:solidFill>
                  <a:srgbClr val="FF0000"/>
                </a:solidFill>
                <a:latin typeface="Roboto"/>
                <a:ea typeface="Roboto Lt"/>
                <a:cs typeface="Roboto Lt"/>
              </a:rPr>
              <a:t>“</a:t>
            </a:r>
            <a:r>
              <a:rPr lang="en-US" sz="1400" dirty="0" err="1">
                <a:solidFill>
                  <a:srgbClr val="FF0000"/>
                </a:solidFill>
                <a:latin typeface="Roboto"/>
                <a:ea typeface="Roboto Lt"/>
                <a:cs typeface="Roboto Lt"/>
              </a:rPr>
              <a:t>Pusa</a:t>
            </a:r>
            <a:r>
              <a:rPr lang="en-US" sz="1400" dirty="0">
                <a:solidFill>
                  <a:srgbClr val="FF0000"/>
                </a:solidFill>
                <a:latin typeface="Roboto"/>
                <a:ea typeface="Roboto Lt"/>
                <a:cs typeface="Roboto Lt"/>
              </a:rPr>
              <a:t> basmati 1718”</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and</a:t>
            </a:r>
            <a:r>
              <a:rPr lang="en-US" sz="1400" spc="-10" dirty="0">
                <a:solidFill>
                  <a:srgbClr val="FF0000"/>
                </a:solidFill>
                <a:latin typeface="Roboto"/>
                <a:ea typeface="Roboto Lt"/>
                <a:cs typeface="Roboto Lt"/>
              </a:rPr>
              <a:t> </a:t>
            </a:r>
            <a:r>
              <a:rPr lang="en-US" sz="1400" dirty="0">
                <a:solidFill>
                  <a:srgbClr val="FF0000"/>
                </a:solidFill>
                <a:latin typeface="Roboto"/>
                <a:ea typeface="Roboto Lt"/>
                <a:cs typeface="Roboto Lt"/>
              </a:rPr>
              <a:t>fine</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gain</a:t>
            </a:r>
            <a:r>
              <a:rPr lang="en-US" sz="1400" spc="-10" dirty="0">
                <a:solidFill>
                  <a:srgbClr val="FF0000"/>
                </a:solidFill>
                <a:latin typeface="Roboto"/>
                <a:ea typeface="Roboto Lt"/>
                <a:cs typeface="Roboto Lt"/>
              </a:rPr>
              <a:t> </a:t>
            </a:r>
            <a:r>
              <a:rPr lang="en-US" sz="1400" dirty="0">
                <a:solidFill>
                  <a:srgbClr val="FF0000"/>
                </a:solidFill>
                <a:latin typeface="Roboto"/>
                <a:ea typeface="Roboto Lt"/>
                <a:cs typeface="Roboto Lt"/>
              </a:rPr>
              <a:t>paddy</a:t>
            </a:r>
            <a:r>
              <a:rPr lang="en-US" sz="1400" spc="-10" dirty="0">
                <a:solidFill>
                  <a:srgbClr val="FF0000"/>
                </a:solidFill>
                <a:latin typeface="Roboto"/>
                <a:ea typeface="Roboto Lt"/>
                <a:cs typeface="Roboto Lt"/>
              </a:rPr>
              <a:t> </a:t>
            </a:r>
            <a:r>
              <a:rPr lang="en-US" sz="1400" dirty="0">
                <a:solidFill>
                  <a:srgbClr val="FF0000"/>
                </a:solidFill>
                <a:latin typeface="Roboto"/>
                <a:ea typeface="Roboto Lt"/>
                <a:cs typeface="Roboto Lt"/>
              </a:rPr>
              <a:t>PR</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126</a:t>
            </a:r>
            <a:endParaRPr lang="en-IN" sz="1400" dirty="0">
              <a:solidFill>
                <a:srgbClr val="FF0000"/>
              </a:solidFill>
              <a:latin typeface="Roboto Lt"/>
              <a:ea typeface="Roboto Lt"/>
              <a:cs typeface="Roboto Lt"/>
            </a:endParaRPr>
          </a:p>
          <a:p>
            <a:pPr marL="223520" marR="229235">
              <a:spcAft>
                <a:spcPts val="0"/>
              </a:spcAft>
            </a:pPr>
            <a:r>
              <a:rPr lang="en-US" sz="1400" dirty="0">
                <a:latin typeface="Roboto"/>
                <a:ea typeface="Roboto Lt"/>
                <a:cs typeface="Roboto Lt"/>
              </a:rPr>
              <a:t>in place of the local variety</a:t>
            </a:r>
            <a:r>
              <a:rPr lang="en-US" sz="1400" spc="5" dirty="0">
                <a:latin typeface="Roboto"/>
                <a:ea typeface="Roboto Lt"/>
                <a:cs typeface="Roboto Lt"/>
              </a:rPr>
              <a:t> </a:t>
            </a:r>
            <a:r>
              <a:rPr lang="en-US" sz="1400" dirty="0">
                <a:latin typeface="Roboto"/>
                <a:ea typeface="Roboto Lt"/>
                <a:cs typeface="Roboto Lt"/>
              </a:rPr>
              <a:t>China 4.</a:t>
            </a:r>
            <a:r>
              <a:rPr lang="en-US" sz="1400" spc="5" dirty="0">
                <a:latin typeface="Roboto"/>
                <a:ea typeface="Roboto Lt"/>
                <a:cs typeface="Roboto Lt"/>
              </a:rPr>
              <a:t> </a:t>
            </a:r>
            <a:r>
              <a:rPr lang="en-US" sz="1400" dirty="0">
                <a:latin typeface="Roboto"/>
                <a:ea typeface="Roboto Lt"/>
                <a:cs typeface="Roboto Lt"/>
              </a:rPr>
              <a:t>Likewise, in</a:t>
            </a:r>
            <a:r>
              <a:rPr lang="en-US" sz="1400" spc="5" dirty="0">
                <a:latin typeface="Roboto"/>
                <a:ea typeface="Roboto Lt"/>
                <a:cs typeface="Roboto Lt"/>
              </a:rPr>
              <a:t> </a:t>
            </a:r>
            <a:r>
              <a:rPr lang="en-US" sz="1400" dirty="0">
                <a:latin typeface="Roboto"/>
                <a:ea typeface="Roboto Lt"/>
                <a:cs typeface="Roboto Lt"/>
              </a:rPr>
              <a:t>the</a:t>
            </a:r>
            <a:r>
              <a:rPr lang="en-US" sz="1400" spc="5" dirty="0">
                <a:latin typeface="Roboto"/>
                <a:ea typeface="Roboto Lt"/>
                <a:cs typeface="Roboto Lt"/>
              </a:rPr>
              <a:t> </a:t>
            </a:r>
            <a:r>
              <a:rPr lang="en-US" sz="1400" dirty="0">
                <a:latin typeface="Roboto"/>
                <a:ea typeface="Roboto Lt"/>
                <a:cs typeface="Roboto Lt"/>
              </a:rPr>
              <a:t>case</a:t>
            </a:r>
            <a:r>
              <a:rPr lang="en-US" sz="1400" spc="5" dirty="0">
                <a:latin typeface="Roboto"/>
                <a:ea typeface="Roboto Lt"/>
                <a:cs typeface="Roboto Lt"/>
              </a:rPr>
              <a:t> </a:t>
            </a:r>
            <a:r>
              <a:rPr lang="en-US" sz="1400" dirty="0">
                <a:latin typeface="Roboto"/>
                <a:ea typeface="Roboto Lt"/>
                <a:cs typeface="Roboto Lt"/>
              </a:rPr>
              <a:t>of wheat, the local varieties</a:t>
            </a:r>
            <a:r>
              <a:rPr lang="en-US" sz="1400" spc="5" dirty="0">
                <a:latin typeface="Roboto"/>
                <a:ea typeface="Roboto Lt"/>
                <a:cs typeface="Roboto Lt"/>
              </a:rPr>
              <a:t> </a:t>
            </a:r>
            <a:r>
              <a:rPr lang="en-US" sz="1400" dirty="0">
                <a:latin typeface="Roboto"/>
                <a:ea typeface="Roboto Lt"/>
                <a:cs typeface="Roboto Lt"/>
              </a:rPr>
              <a:t>were substituted with </a:t>
            </a:r>
            <a:r>
              <a:rPr lang="en-US" sz="1400" dirty="0">
                <a:solidFill>
                  <a:srgbClr val="FF0000"/>
                </a:solidFill>
                <a:latin typeface="Roboto"/>
                <a:ea typeface="Roboto Lt"/>
                <a:cs typeface="Roboto Lt"/>
              </a:rPr>
              <a:t>WH 1105</a:t>
            </a:r>
            <a:r>
              <a:rPr lang="en-US" sz="1400" spc="-210" dirty="0">
                <a:latin typeface="Roboto"/>
                <a:ea typeface="Roboto Lt"/>
                <a:cs typeface="Roboto Lt"/>
              </a:rPr>
              <a:t> </a:t>
            </a:r>
            <a:r>
              <a:rPr lang="en-US" sz="1400" dirty="0">
                <a:latin typeface="Roboto"/>
                <a:ea typeface="Roboto Lt"/>
                <a:cs typeface="Roboto Lt"/>
              </a:rPr>
              <a:t>which</a:t>
            </a:r>
            <a:r>
              <a:rPr lang="en-US" sz="1400" spc="-5" dirty="0">
                <a:latin typeface="Roboto"/>
                <a:ea typeface="Roboto Lt"/>
                <a:cs typeface="Roboto Lt"/>
              </a:rPr>
              <a:t> </a:t>
            </a:r>
            <a:r>
              <a:rPr lang="en-US" sz="1400" dirty="0">
                <a:latin typeface="Roboto"/>
                <a:ea typeface="Roboto Lt"/>
                <a:cs typeface="Roboto Lt"/>
              </a:rPr>
              <a:t>is rich in</a:t>
            </a:r>
            <a:r>
              <a:rPr lang="en-US" sz="1400" spc="-5" dirty="0">
                <a:latin typeface="Roboto"/>
                <a:ea typeface="Roboto Lt"/>
                <a:cs typeface="Roboto Lt"/>
              </a:rPr>
              <a:t> </a:t>
            </a:r>
            <a:r>
              <a:rPr lang="en-US" sz="1400" dirty="0">
                <a:latin typeface="Roboto"/>
                <a:ea typeface="Roboto Lt"/>
                <a:cs typeface="Roboto Lt"/>
              </a:rPr>
              <a:t>iron.</a:t>
            </a:r>
            <a:endParaRPr lang="en-IN" sz="1400" dirty="0">
              <a:effectLst/>
              <a:latin typeface="Roboto Lt"/>
              <a:ea typeface="Roboto Lt"/>
              <a:cs typeface="Roboto Lt"/>
            </a:endParaRPr>
          </a:p>
        </p:txBody>
      </p:sp>
      <p:sp>
        <p:nvSpPr>
          <p:cNvPr id="36" name="Rectangle 35">
            <a:extLst>
              <a:ext uri="{FF2B5EF4-FFF2-40B4-BE49-F238E27FC236}">
                <a16:creationId xmlns:a16="http://schemas.microsoft.com/office/drawing/2014/main" id="{56EB7AAF-58C4-4039-ACB5-96C89E92DF23}"/>
              </a:ext>
            </a:extLst>
          </p:cNvPr>
          <p:cNvSpPr/>
          <p:nvPr/>
        </p:nvSpPr>
        <p:spPr>
          <a:xfrm>
            <a:off x="2999942" y="5119980"/>
            <a:ext cx="3137622" cy="1508105"/>
          </a:xfrm>
          <a:prstGeom prst="rect">
            <a:avLst/>
          </a:prstGeom>
        </p:spPr>
        <p:txBody>
          <a:bodyPr wrap="square">
            <a:spAutoFit/>
          </a:bodyPr>
          <a:lstStyle/>
          <a:p>
            <a:pPr marL="139700">
              <a:spcAft>
                <a:spcPts val="0"/>
              </a:spcAft>
            </a:pPr>
            <a:r>
              <a:rPr lang="en-US" sz="3600" b="1" dirty="0">
                <a:solidFill>
                  <a:srgbClr val="0FA069"/>
                </a:solidFill>
                <a:latin typeface="Roboto"/>
                <a:ea typeface="Roboto Lt"/>
                <a:cs typeface="Roboto Lt"/>
              </a:rPr>
              <a:t>05</a:t>
            </a:r>
            <a:endParaRPr lang="en-IN" sz="2800" dirty="0">
              <a:latin typeface="Roboto Lt"/>
              <a:ea typeface="Roboto Lt"/>
              <a:cs typeface="Roboto Lt"/>
            </a:endParaRPr>
          </a:p>
          <a:p>
            <a:r>
              <a:rPr lang="en-US" sz="1400" b="1" dirty="0" err="1">
                <a:latin typeface="Roboto"/>
                <a:ea typeface="Roboto Lt"/>
                <a:cs typeface="Roboto Lt"/>
              </a:rPr>
              <a:t>Kapkot</a:t>
            </a:r>
            <a:r>
              <a:rPr lang="en-US" sz="1400" b="1" dirty="0">
                <a:latin typeface="Roboto"/>
                <a:ea typeface="Roboto Lt"/>
                <a:cs typeface="Roboto Lt"/>
              </a:rPr>
              <a:t>:</a:t>
            </a:r>
            <a:r>
              <a:rPr lang="en-US" sz="1400" dirty="0">
                <a:latin typeface="Roboto"/>
                <a:ea typeface="Roboto Lt"/>
                <a:cs typeface="Roboto Lt"/>
              </a:rPr>
              <a:t> Local millets replaced with </a:t>
            </a:r>
            <a:r>
              <a:rPr lang="en-US" sz="1400" dirty="0">
                <a:solidFill>
                  <a:srgbClr val="FF0000"/>
                </a:solidFill>
                <a:latin typeface="Roboto"/>
                <a:ea typeface="Roboto Lt"/>
                <a:cs typeface="Roboto Lt"/>
              </a:rPr>
              <a:t>VLM 352 &amp; VLM</a:t>
            </a:r>
            <a:r>
              <a:rPr lang="en-US" sz="1400" spc="5" dirty="0">
                <a:solidFill>
                  <a:srgbClr val="FF0000"/>
                </a:solidFill>
                <a:latin typeface="Roboto"/>
                <a:ea typeface="Roboto Lt"/>
                <a:cs typeface="Roboto Lt"/>
              </a:rPr>
              <a:t> </a:t>
            </a:r>
            <a:r>
              <a:rPr lang="en-US" sz="1400" dirty="0">
                <a:solidFill>
                  <a:srgbClr val="FF0000"/>
                </a:solidFill>
                <a:latin typeface="Roboto"/>
                <a:ea typeface="Roboto Lt"/>
                <a:cs typeface="Roboto Lt"/>
              </a:rPr>
              <a:t>380</a:t>
            </a:r>
            <a:r>
              <a:rPr lang="en-US" sz="1400" spc="-20" dirty="0">
                <a:solidFill>
                  <a:srgbClr val="FF0000"/>
                </a:solidFill>
                <a:latin typeface="Roboto"/>
                <a:ea typeface="Roboto Lt"/>
                <a:cs typeface="Roboto Lt"/>
              </a:rPr>
              <a:t> </a:t>
            </a:r>
            <a:r>
              <a:rPr lang="en-US" sz="1400" dirty="0">
                <a:solidFill>
                  <a:srgbClr val="FF0000"/>
                </a:solidFill>
                <a:latin typeface="Roboto"/>
                <a:ea typeface="Roboto Lt"/>
                <a:cs typeface="Roboto Lt"/>
              </a:rPr>
              <a:t>(finger</a:t>
            </a:r>
            <a:r>
              <a:rPr lang="en-US" sz="1400" spc="-20" dirty="0">
                <a:solidFill>
                  <a:srgbClr val="FF0000"/>
                </a:solidFill>
                <a:latin typeface="Roboto"/>
                <a:ea typeface="Roboto Lt"/>
                <a:cs typeface="Roboto Lt"/>
              </a:rPr>
              <a:t> </a:t>
            </a:r>
            <a:r>
              <a:rPr lang="en-US" sz="1400" dirty="0">
                <a:solidFill>
                  <a:srgbClr val="FF0000"/>
                </a:solidFill>
                <a:latin typeface="Roboto"/>
                <a:ea typeface="Roboto Lt"/>
                <a:cs typeface="Roboto Lt"/>
              </a:rPr>
              <a:t>millet)</a:t>
            </a:r>
            <a:r>
              <a:rPr lang="en-US" sz="1400" spc="-15" dirty="0">
                <a:solidFill>
                  <a:srgbClr val="FF0000"/>
                </a:solidFill>
                <a:latin typeface="Roboto"/>
                <a:ea typeface="Roboto Lt"/>
                <a:cs typeface="Roboto Lt"/>
              </a:rPr>
              <a:t> </a:t>
            </a:r>
            <a:r>
              <a:rPr lang="en-US" sz="1400" dirty="0">
                <a:solidFill>
                  <a:srgbClr val="FF0000"/>
                </a:solidFill>
                <a:latin typeface="Roboto"/>
                <a:ea typeface="Roboto Lt"/>
                <a:cs typeface="Roboto Lt"/>
              </a:rPr>
              <a:t>and</a:t>
            </a:r>
            <a:r>
              <a:rPr lang="en-US" sz="1400" spc="-20" dirty="0">
                <a:solidFill>
                  <a:srgbClr val="FF0000"/>
                </a:solidFill>
                <a:latin typeface="Roboto"/>
                <a:ea typeface="Roboto Lt"/>
                <a:cs typeface="Roboto Lt"/>
              </a:rPr>
              <a:t> </a:t>
            </a:r>
            <a:r>
              <a:rPr lang="en-US" sz="1400" dirty="0">
                <a:solidFill>
                  <a:srgbClr val="FF0000"/>
                </a:solidFill>
                <a:latin typeface="Roboto"/>
                <a:ea typeface="Roboto Lt"/>
                <a:cs typeface="Roboto Lt"/>
              </a:rPr>
              <a:t>VLM</a:t>
            </a:r>
            <a:r>
              <a:rPr lang="en-US" sz="1400" spc="-20" dirty="0">
                <a:solidFill>
                  <a:srgbClr val="FF0000"/>
                </a:solidFill>
                <a:latin typeface="Roboto"/>
                <a:ea typeface="Roboto Lt"/>
                <a:cs typeface="Roboto Lt"/>
              </a:rPr>
              <a:t> </a:t>
            </a:r>
            <a:r>
              <a:rPr lang="en-US" sz="1400" dirty="0">
                <a:solidFill>
                  <a:srgbClr val="FF0000"/>
                </a:solidFill>
                <a:latin typeface="Roboto"/>
                <a:ea typeface="Roboto Lt"/>
                <a:cs typeface="Roboto Lt"/>
              </a:rPr>
              <a:t>207</a:t>
            </a:r>
            <a:r>
              <a:rPr lang="en-US" sz="1400" spc="-210" dirty="0">
                <a:solidFill>
                  <a:srgbClr val="FF0000"/>
                </a:solidFill>
                <a:latin typeface="Roboto"/>
                <a:ea typeface="Roboto Lt"/>
                <a:cs typeface="Roboto Lt"/>
              </a:rPr>
              <a:t> </a:t>
            </a:r>
            <a:r>
              <a:rPr lang="en-US" sz="1400" dirty="0">
                <a:solidFill>
                  <a:srgbClr val="FF0000"/>
                </a:solidFill>
                <a:latin typeface="Roboto"/>
                <a:ea typeface="Roboto Lt"/>
                <a:cs typeface="Roboto Lt"/>
              </a:rPr>
              <a:t>&amp; PRJ 1 (barnyard millet)</a:t>
            </a:r>
            <a:endParaRPr lang="en-IN" sz="1400" dirty="0">
              <a:solidFill>
                <a:srgbClr val="FF0000"/>
              </a:solidFill>
            </a:endParaRPr>
          </a:p>
        </p:txBody>
      </p:sp>
      <p:sp>
        <p:nvSpPr>
          <p:cNvPr id="51" name="Rectangle 50">
            <a:extLst>
              <a:ext uri="{FF2B5EF4-FFF2-40B4-BE49-F238E27FC236}">
                <a16:creationId xmlns:a16="http://schemas.microsoft.com/office/drawing/2014/main" id="{71159D8D-E0E0-454D-A290-882B76493486}"/>
              </a:ext>
            </a:extLst>
          </p:cNvPr>
          <p:cNvSpPr/>
          <p:nvPr/>
        </p:nvSpPr>
        <p:spPr>
          <a:xfrm>
            <a:off x="2958378" y="3578454"/>
            <a:ext cx="2281682" cy="1077218"/>
          </a:xfrm>
          <a:prstGeom prst="rect">
            <a:avLst/>
          </a:prstGeom>
        </p:spPr>
        <p:txBody>
          <a:bodyPr wrap="square">
            <a:spAutoFit/>
          </a:bodyPr>
          <a:lstStyle/>
          <a:p>
            <a:pPr marL="139700">
              <a:spcAft>
                <a:spcPts val="0"/>
              </a:spcAft>
            </a:pPr>
            <a:r>
              <a:rPr lang="en-US" sz="3600" b="1" dirty="0">
                <a:solidFill>
                  <a:srgbClr val="0FA069"/>
                </a:solidFill>
                <a:latin typeface="Roboto"/>
                <a:ea typeface="Roboto Lt"/>
                <a:cs typeface="Roboto Lt"/>
              </a:rPr>
              <a:t>04</a:t>
            </a:r>
            <a:endParaRPr lang="en-IN" sz="2800" dirty="0">
              <a:latin typeface="Roboto Lt"/>
              <a:ea typeface="Roboto Lt"/>
              <a:cs typeface="Roboto Lt"/>
            </a:endParaRPr>
          </a:p>
          <a:p>
            <a:r>
              <a:rPr lang="en-US" sz="1400" dirty="0">
                <a:solidFill>
                  <a:srgbClr val="FF0000"/>
                </a:solidFill>
                <a:latin typeface="Roboto"/>
                <a:ea typeface="Roboto Lt"/>
                <a:cs typeface="Roboto Lt"/>
              </a:rPr>
              <a:t>Local onion replaced by VL </a:t>
            </a:r>
            <a:r>
              <a:rPr lang="en-US" sz="1400" dirty="0" err="1">
                <a:solidFill>
                  <a:srgbClr val="FF0000"/>
                </a:solidFill>
                <a:latin typeface="Roboto"/>
                <a:ea typeface="Roboto Lt"/>
                <a:cs typeface="Roboto Lt"/>
              </a:rPr>
              <a:t>Piyaz</a:t>
            </a:r>
            <a:r>
              <a:rPr lang="en-US" sz="1400" dirty="0">
                <a:solidFill>
                  <a:srgbClr val="FF0000"/>
                </a:solidFill>
                <a:latin typeface="Roboto"/>
                <a:ea typeface="Roboto Lt"/>
                <a:cs typeface="Roboto Lt"/>
              </a:rPr>
              <a:t> 3</a:t>
            </a:r>
            <a:endParaRPr lang="en-IN" sz="1400" dirty="0">
              <a:solidFill>
                <a:srgbClr val="FF0000"/>
              </a:solidFill>
            </a:endParaRPr>
          </a:p>
        </p:txBody>
      </p:sp>
      <p:sp>
        <p:nvSpPr>
          <p:cNvPr id="47" name="Rectangle 46">
            <a:extLst>
              <a:ext uri="{FF2B5EF4-FFF2-40B4-BE49-F238E27FC236}">
                <a16:creationId xmlns:a16="http://schemas.microsoft.com/office/drawing/2014/main" id="{8E90A95D-3606-4786-BAF9-D23EBF89C476}"/>
              </a:ext>
            </a:extLst>
          </p:cNvPr>
          <p:cNvSpPr/>
          <p:nvPr/>
        </p:nvSpPr>
        <p:spPr>
          <a:xfrm>
            <a:off x="7550727" y="4617743"/>
            <a:ext cx="4623099" cy="2028761"/>
          </a:xfrm>
          <a:prstGeom prst="rect">
            <a:avLst/>
          </a:prstGeom>
        </p:spPr>
        <p:txBody>
          <a:bodyPr wrap="square">
            <a:spAutoFit/>
          </a:bodyPr>
          <a:lstStyle/>
          <a:p>
            <a:pPr marL="152400">
              <a:spcAft>
                <a:spcPts val="0"/>
              </a:spcAft>
            </a:pPr>
            <a:r>
              <a:rPr lang="en-US" sz="3600" b="1" dirty="0">
                <a:solidFill>
                  <a:srgbClr val="0FA069"/>
                </a:solidFill>
                <a:latin typeface="Roboto"/>
                <a:ea typeface="Roboto Lt"/>
                <a:cs typeface="Roboto Lt"/>
              </a:rPr>
              <a:t>06</a:t>
            </a:r>
            <a:endParaRPr lang="en-IN" sz="2800" dirty="0">
              <a:latin typeface="Roboto Lt"/>
              <a:ea typeface="Roboto Lt"/>
              <a:cs typeface="Roboto Lt"/>
            </a:endParaRPr>
          </a:p>
          <a:p>
            <a:pPr marL="152400" marR="471805">
              <a:spcBef>
                <a:spcPts val="720"/>
              </a:spcBef>
              <a:spcAft>
                <a:spcPts val="0"/>
              </a:spcAft>
            </a:pPr>
            <a:r>
              <a:rPr lang="en-US" sz="1400" b="1" dirty="0">
                <a:latin typeface="Roboto"/>
                <a:ea typeface="Roboto Lt"/>
                <a:cs typeface="Roboto Lt"/>
              </a:rPr>
              <a:t>Uttarkashi</a:t>
            </a:r>
            <a:r>
              <a:rPr lang="en-US" sz="1400" b="1" spc="5" dirty="0">
                <a:latin typeface="Roboto"/>
                <a:ea typeface="Roboto Lt"/>
                <a:cs typeface="Roboto Lt"/>
              </a:rPr>
              <a:t>:</a:t>
            </a:r>
            <a:r>
              <a:rPr lang="en-US" sz="1400" spc="5" dirty="0">
                <a:latin typeface="Roboto"/>
                <a:ea typeface="Roboto Lt"/>
                <a:cs typeface="Roboto Lt"/>
              </a:rPr>
              <a:t> </a:t>
            </a:r>
            <a:r>
              <a:rPr lang="en-US" sz="1400" dirty="0">
                <a:latin typeface="Roboto"/>
                <a:ea typeface="Roboto Lt"/>
                <a:cs typeface="Roboto Lt"/>
              </a:rPr>
              <a:t>farmers</a:t>
            </a:r>
            <a:r>
              <a:rPr lang="en-US" sz="1400" spc="220" dirty="0">
                <a:latin typeface="Roboto"/>
                <a:ea typeface="Roboto Lt"/>
                <a:cs typeface="Roboto Lt"/>
              </a:rPr>
              <a:t> </a:t>
            </a:r>
            <a:r>
              <a:rPr lang="en-US" sz="1400" dirty="0">
                <a:latin typeface="Roboto"/>
                <a:ea typeface="Roboto Lt"/>
                <a:cs typeface="Roboto Lt"/>
              </a:rPr>
              <a:t>introduced</a:t>
            </a:r>
            <a:r>
              <a:rPr lang="en-US" sz="1400" spc="5" dirty="0">
                <a:latin typeface="Roboto"/>
                <a:ea typeface="Roboto Lt"/>
                <a:cs typeface="Roboto Lt"/>
              </a:rPr>
              <a:t> </a:t>
            </a:r>
            <a:r>
              <a:rPr lang="en-US" sz="1400" dirty="0">
                <a:latin typeface="Roboto"/>
                <a:ea typeface="Roboto Lt"/>
                <a:cs typeface="Roboto Lt"/>
              </a:rPr>
              <a:t>improved</a:t>
            </a:r>
            <a:r>
              <a:rPr lang="en-US" sz="1400" spc="-30" dirty="0">
                <a:latin typeface="Roboto"/>
                <a:ea typeface="Roboto Lt"/>
                <a:cs typeface="Roboto Lt"/>
              </a:rPr>
              <a:t> </a:t>
            </a:r>
            <a:r>
              <a:rPr lang="en-US" sz="1400" dirty="0">
                <a:latin typeface="Roboto"/>
                <a:ea typeface="Roboto Lt"/>
                <a:cs typeface="Roboto Lt"/>
              </a:rPr>
              <a:t>fodder</a:t>
            </a:r>
            <a:r>
              <a:rPr lang="en-US" sz="1400" spc="-25" dirty="0">
                <a:latin typeface="Roboto"/>
                <a:ea typeface="Roboto Lt"/>
                <a:cs typeface="Roboto Lt"/>
              </a:rPr>
              <a:t> </a:t>
            </a:r>
            <a:r>
              <a:rPr lang="en-US" sz="1400" dirty="0">
                <a:latin typeface="Roboto"/>
                <a:ea typeface="Roboto Lt"/>
                <a:cs typeface="Roboto Lt"/>
              </a:rPr>
              <a:t>varieties</a:t>
            </a:r>
            <a:r>
              <a:rPr lang="en-US" sz="1400" spc="-20" dirty="0">
                <a:latin typeface="Roboto"/>
                <a:ea typeface="Roboto Lt"/>
                <a:cs typeface="Roboto Lt"/>
              </a:rPr>
              <a:t> </a:t>
            </a:r>
            <a:r>
              <a:rPr lang="en-US" sz="1400" dirty="0">
                <a:latin typeface="Roboto"/>
                <a:ea typeface="Roboto Lt"/>
                <a:cs typeface="Roboto Lt"/>
              </a:rPr>
              <a:t>like</a:t>
            </a:r>
            <a:r>
              <a:rPr lang="en-US" sz="1400" spc="-30" dirty="0">
                <a:latin typeface="Roboto"/>
                <a:ea typeface="Roboto Lt"/>
                <a:cs typeface="Roboto Lt"/>
              </a:rPr>
              <a:t> </a:t>
            </a:r>
            <a:r>
              <a:rPr lang="en-US" sz="1400" dirty="0" err="1">
                <a:solidFill>
                  <a:srgbClr val="FF0000"/>
                </a:solidFill>
                <a:latin typeface="Roboto"/>
                <a:ea typeface="Roboto Lt"/>
                <a:cs typeface="Roboto Lt"/>
              </a:rPr>
              <a:t>napier</a:t>
            </a:r>
            <a:r>
              <a:rPr lang="en-US" sz="1400" spc="-30" dirty="0">
                <a:solidFill>
                  <a:srgbClr val="FF0000"/>
                </a:solidFill>
                <a:latin typeface="Roboto"/>
                <a:ea typeface="Roboto Lt"/>
                <a:cs typeface="Roboto Lt"/>
              </a:rPr>
              <a:t> </a:t>
            </a:r>
            <a:r>
              <a:rPr lang="en-US" sz="1400" dirty="0">
                <a:solidFill>
                  <a:srgbClr val="FF0000"/>
                </a:solidFill>
                <a:latin typeface="Roboto"/>
                <a:ea typeface="Roboto Lt"/>
                <a:cs typeface="Roboto Lt"/>
              </a:rPr>
              <a:t>grass</a:t>
            </a:r>
            <a:r>
              <a:rPr lang="en-US" sz="1400" spc="-205" dirty="0">
                <a:solidFill>
                  <a:srgbClr val="FF0000"/>
                </a:solidFill>
                <a:latin typeface="Roboto"/>
                <a:ea typeface="Roboto Lt"/>
                <a:cs typeface="Roboto Lt"/>
              </a:rPr>
              <a:t> </a:t>
            </a:r>
            <a:r>
              <a:rPr lang="en-US" sz="1400" dirty="0">
                <a:solidFill>
                  <a:srgbClr val="FF0000"/>
                </a:solidFill>
                <a:latin typeface="Roboto"/>
                <a:ea typeface="Roboto Lt"/>
                <a:cs typeface="Roboto Lt"/>
              </a:rPr>
              <a:t>(intercropped with wheat)</a:t>
            </a:r>
            <a:r>
              <a:rPr lang="en-US" sz="1400" dirty="0">
                <a:latin typeface="Roboto"/>
                <a:ea typeface="Roboto Lt"/>
                <a:cs typeface="Roboto Lt"/>
              </a:rPr>
              <a:t> and berseem</a:t>
            </a:r>
            <a:r>
              <a:rPr lang="en-US" sz="1400" spc="5" dirty="0">
                <a:latin typeface="Roboto"/>
                <a:ea typeface="Roboto Lt"/>
                <a:cs typeface="Roboto Lt"/>
              </a:rPr>
              <a:t> </a:t>
            </a:r>
            <a:r>
              <a:rPr lang="en-US" sz="1400" dirty="0">
                <a:latin typeface="Roboto"/>
                <a:ea typeface="Roboto Lt"/>
                <a:cs typeface="Roboto Lt"/>
              </a:rPr>
              <a:t>(harvested</a:t>
            </a:r>
            <a:r>
              <a:rPr lang="en-US" sz="1400" spc="-10" dirty="0">
                <a:latin typeface="Roboto"/>
                <a:ea typeface="Roboto Lt"/>
                <a:cs typeface="Roboto Lt"/>
              </a:rPr>
              <a:t> </a:t>
            </a:r>
            <a:r>
              <a:rPr lang="en-US" sz="1400" dirty="0">
                <a:latin typeface="Roboto"/>
                <a:ea typeface="Roboto Lt"/>
                <a:cs typeface="Roboto Lt"/>
              </a:rPr>
              <a:t>multiple</a:t>
            </a:r>
            <a:r>
              <a:rPr lang="en-US" sz="1400" spc="-5" dirty="0">
                <a:latin typeface="Roboto"/>
                <a:ea typeface="Roboto Lt"/>
                <a:cs typeface="Roboto Lt"/>
              </a:rPr>
              <a:t> </a:t>
            </a:r>
            <a:r>
              <a:rPr lang="en-US" sz="1400" dirty="0">
                <a:latin typeface="Roboto"/>
                <a:ea typeface="Roboto Lt"/>
                <a:cs typeface="Roboto Lt"/>
              </a:rPr>
              <a:t>times,</a:t>
            </a:r>
            <a:r>
              <a:rPr lang="en-US" sz="1400" spc="-5" dirty="0">
                <a:latin typeface="Roboto"/>
                <a:ea typeface="Roboto Lt"/>
                <a:cs typeface="Roboto Lt"/>
              </a:rPr>
              <a:t> </a:t>
            </a:r>
            <a:r>
              <a:rPr lang="en-US" sz="1400" dirty="0">
                <a:latin typeface="Roboto"/>
                <a:ea typeface="Roboto Lt"/>
                <a:cs typeface="Roboto Lt"/>
              </a:rPr>
              <a:t>ensuring continuous supply of fodder). Milk production</a:t>
            </a:r>
            <a:r>
              <a:rPr lang="en-US" sz="1400" spc="-210" dirty="0">
                <a:latin typeface="Roboto"/>
                <a:ea typeface="Roboto Lt"/>
                <a:cs typeface="Roboto Lt"/>
              </a:rPr>
              <a:t> </a:t>
            </a:r>
            <a:r>
              <a:rPr lang="en-US" sz="1400" dirty="0">
                <a:latin typeface="Roboto"/>
                <a:ea typeface="Roboto Lt"/>
                <a:cs typeface="Roboto Lt"/>
              </a:rPr>
              <a:t>increased after farmers started feeding the</a:t>
            </a:r>
            <a:r>
              <a:rPr lang="en-US" sz="1400" spc="5" dirty="0">
                <a:latin typeface="Roboto"/>
                <a:ea typeface="Roboto Lt"/>
                <a:cs typeface="Roboto Lt"/>
              </a:rPr>
              <a:t> </a:t>
            </a:r>
            <a:r>
              <a:rPr lang="en-US" sz="1400" dirty="0">
                <a:latin typeface="Roboto"/>
                <a:ea typeface="Roboto Lt"/>
                <a:cs typeface="Roboto Lt"/>
              </a:rPr>
              <a:t>animals</a:t>
            </a:r>
            <a:r>
              <a:rPr lang="en-US" sz="1400" spc="-5" dirty="0">
                <a:latin typeface="Roboto"/>
                <a:ea typeface="Roboto Lt"/>
                <a:cs typeface="Roboto Lt"/>
              </a:rPr>
              <a:t> </a:t>
            </a:r>
            <a:r>
              <a:rPr lang="en-US" sz="1400" dirty="0" err="1">
                <a:latin typeface="Roboto"/>
                <a:ea typeface="Roboto Lt"/>
                <a:cs typeface="Roboto Lt"/>
              </a:rPr>
              <a:t>napier</a:t>
            </a:r>
            <a:r>
              <a:rPr lang="en-US" sz="1400" spc="-10" dirty="0">
                <a:latin typeface="Roboto"/>
                <a:ea typeface="Roboto Lt"/>
                <a:cs typeface="Roboto Lt"/>
              </a:rPr>
              <a:t> </a:t>
            </a:r>
            <a:r>
              <a:rPr lang="en-US" sz="1400" dirty="0">
                <a:latin typeface="Roboto"/>
                <a:ea typeface="Roboto Lt"/>
                <a:cs typeface="Roboto Lt"/>
              </a:rPr>
              <a:t>grass</a:t>
            </a:r>
            <a:r>
              <a:rPr lang="en-US" sz="1400" spc="-10" dirty="0">
                <a:latin typeface="Roboto"/>
                <a:ea typeface="Roboto Lt"/>
                <a:cs typeface="Roboto Lt"/>
              </a:rPr>
              <a:t> </a:t>
            </a:r>
            <a:r>
              <a:rPr lang="en-US" sz="1400" dirty="0">
                <a:latin typeface="Roboto"/>
                <a:ea typeface="Roboto Lt"/>
                <a:cs typeface="Roboto Lt"/>
              </a:rPr>
              <a:t>and berseem.</a:t>
            </a:r>
            <a:endParaRPr lang="en-IN" sz="1400" dirty="0">
              <a:effectLst/>
              <a:latin typeface="Roboto Lt"/>
              <a:ea typeface="Roboto Lt"/>
              <a:cs typeface="Roboto Lt"/>
            </a:endParaRPr>
          </a:p>
        </p:txBody>
      </p:sp>
    </p:spTree>
    <p:extLst>
      <p:ext uri="{BB962C8B-B14F-4D97-AF65-F5344CB8AC3E}">
        <p14:creationId xmlns:p14="http://schemas.microsoft.com/office/powerpoint/2010/main" val="1561630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40135"/>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Productivity Enhancement – Pulses</a:t>
            </a:r>
          </a:p>
        </p:txBody>
      </p:sp>
      <p:graphicFrame>
        <p:nvGraphicFramePr>
          <p:cNvPr id="2" name="Table 1">
            <a:extLst>
              <a:ext uri="{FF2B5EF4-FFF2-40B4-BE49-F238E27FC236}">
                <a16:creationId xmlns:a16="http://schemas.microsoft.com/office/drawing/2014/main" id="{164E68A7-A6FB-B22C-D551-3A9467D5545C}"/>
              </a:ext>
            </a:extLst>
          </p:cNvPr>
          <p:cNvGraphicFramePr>
            <a:graphicFrameLocks noGrp="1"/>
          </p:cNvGraphicFramePr>
          <p:nvPr>
            <p:extLst>
              <p:ext uri="{D42A27DB-BD31-4B8C-83A1-F6EECF244321}">
                <p14:modId xmlns:p14="http://schemas.microsoft.com/office/powerpoint/2010/main" val="3419210537"/>
              </p:ext>
            </p:extLst>
          </p:nvPr>
        </p:nvGraphicFramePr>
        <p:xfrm>
          <a:off x="255940" y="759267"/>
          <a:ext cx="11718346" cy="3798446"/>
        </p:xfrm>
        <a:graphic>
          <a:graphicData uri="http://schemas.openxmlformats.org/drawingml/2006/table">
            <a:tbl>
              <a:tblPr firstRow="1" firstCol="1" bandRow="1"/>
              <a:tblGrid>
                <a:gridCol w="2051981">
                  <a:extLst>
                    <a:ext uri="{9D8B030D-6E8A-4147-A177-3AD203B41FA5}">
                      <a16:colId xmlns:a16="http://schemas.microsoft.com/office/drawing/2014/main" val="1824563110"/>
                    </a:ext>
                  </a:extLst>
                </a:gridCol>
                <a:gridCol w="895141">
                  <a:extLst>
                    <a:ext uri="{9D8B030D-6E8A-4147-A177-3AD203B41FA5}">
                      <a16:colId xmlns:a16="http://schemas.microsoft.com/office/drawing/2014/main" val="2269437826"/>
                    </a:ext>
                  </a:extLst>
                </a:gridCol>
                <a:gridCol w="1253032">
                  <a:extLst>
                    <a:ext uri="{9D8B030D-6E8A-4147-A177-3AD203B41FA5}">
                      <a16:colId xmlns:a16="http://schemas.microsoft.com/office/drawing/2014/main" val="218255168"/>
                    </a:ext>
                  </a:extLst>
                </a:gridCol>
                <a:gridCol w="1253032">
                  <a:extLst>
                    <a:ext uri="{9D8B030D-6E8A-4147-A177-3AD203B41FA5}">
                      <a16:colId xmlns:a16="http://schemas.microsoft.com/office/drawing/2014/main" val="2026103996"/>
                    </a:ext>
                  </a:extLst>
                </a:gridCol>
                <a:gridCol w="1253032">
                  <a:extLst>
                    <a:ext uri="{9D8B030D-6E8A-4147-A177-3AD203B41FA5}">
                      <a16:colId xmlns:a16="http://schemas.microsoft.com/office/drawing/2014/main" val="1557002976"/>
                    </a:ext>
                  </a:extLst>
                </a:gridCol>
                <a:gridCol w="1253032">
                  <a:extLst>
                    <a:ext uri="{9D8B030D-6E8A-4147-A177-3AD203B41FA5}">
                      <a16:colId xmlns:a16="http://schemas.microsoft.com/office/drawing/2014/main" val="3161704197"/>
                    </a:ext>
                  </a:extLst>
                </a:gridCol>
                <a:gridCol w="1253032">
                  <a:extLst>
                    <a:ext uri="{9D8B030D-6E8A-4147-A177-3AD203B41FA5}">
                      <a16:colId xmlns:a16="http://schemas.microsoft.com/office/drawing/2014/main" val="3854985042"/>
                    </a:ext>
                  </a:extLst>
                </a:gridCol>
                <a:gridCol w="1253032">
                  <a:extLst>
                    <a:ext uri="{9D8B030D-6E8A-4147-A177-3AD203B41FA5}">
                      <a16:colId xmlns:a16="http://schemas.microsoft.com/office/drawing/2014/main" val="4027127345"/>
                    </a:ext>
                  </a:extLst>
                </a:gridCol>
                <a:gridCol w="1253032">
                  <a:extLst>
                    <a:ext uri="{9D8B030D-6E8A-4147-A177-3AD203B41FA5}">
                      <a16:colId xmlns:a16="http://schemas.microsoft.com/office/drawing/2014/main" val="1510013120"/>
                    </a:ext>
                  </a:extLst>
                </a:gridCol>
              </a:tblGrid>
              <a:tr h="624721">
                <a:tc rowSpan="2">
                  <a:txBody>
                    <a:bodyPr/>
                    <a:lstStyle/>
                    <a:p>
                      <a:pPr algn="ctr">
                        <a:lnSpc>
                          <a:spcPct val="110000"/>
                        </a:lnSpc>
                        <a:spcAft>
                          <a:spcPts val="800"/>
                        </a:spcAft>
                      </a:pPr>
                      <a:r>
                        <a:rPr lang="en-US"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Pulses&gt;&gt;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gridSpan="2">
                  <a:txBody>
                    <a:bodyPr/>
                    <a:lstStyle/>
                    <a:p>
                      <a:pPr algn="ctr">
                        <a:lnSpc>
                          <a:spcPct val="110000"/>
                        </a:lnSpc>
                        <a:spcAft>
                          <a:spcPts val="800"/>
                        </a:spcAft>
                      </a:pPr>
                      <a:r>
                        <a:rPr lang="en-IN" sz="1600" b="1" kern="0">
                          <a:solidFill>
                            <a:srgbClr val="FFFFFF"/>
                          </a:solidFill>
                          <a:effectLst/>
                          <a:latin typeface="Arial" panose="020B0604020202020204" pitchFamily="34" charset="0"/>
                          <a:ea typeface="Times New Roman" panose="02020603050405020304" pitchFamily="18" charset="0"/>
                          <a:cs typeface="Arial" panose="020B0604020202020204" pitchFamily="34" charset="0"/>
                        </a:rPr>
                        <a:t>Rajma (kidney Bean)</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Black gram (chana)</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a:solidFill>
                            <a:srgbClr val="FFFFFF"/>
                          </a:solidFill>
                          <a:effectLst/>
                          <a:latin typeface="Arial" panose="020B0604020202020204" pitchFamily="34" charset="0"/>
                          <a:ea typeface="Times New Roman" panose="02020603050405020304" pitchFamily="18" charset="0"/>
                          <a:cs typeface="Arial" panose="020B0604020202020204" pitchFamily="34" charset="0"/>
                        </a:rPr>
                        <a:t>Black Soyabean</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Tur (pigeon pea)</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extLst>
                  <a:ext uri="{0D108BD9-81ED-4DB2-BD59-A6C34878D82A}">
                    <a16:rowId xmlns:a16="http://schemas.microsoft.com/office/drawing/2014/main" val="3397521886"/>
                  </a:ext>
                </a:extLst>
              </a:tr>
              <a:tr h="624721">
                <a:tc vMerge="1">
                  <a:txBody>
                    <a:bodyPr/>
                    <a:lstStyle/>
                    <a:p>
                      <a:endParaRPr lang="en-IN"/>
                    </a:p>
                  </a:txBody>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extLst>
                  <a:ext uri="{0D108BD9-81ED-4DB2-BD59-A6C34878D82A}">
                    <a16:rowId xmlns:a16="http://schemas.microsoft.com/office/drawing/2014/main" val="2861843384"/>
                  </a:ext>
                </a:extLst>
              </a:tr>
              <a:tr h="717709">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Avg. sowing area per HH (in </a:t>
                      </a:r>
                      <a:r>
                        <a:rPr lang="en-IN" sz="1600" b="1"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nali</a:t>
                      </a: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2.9</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3.5</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2.7</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4.1</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4.2</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4.6</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1.9</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1.5</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FFFF00"/>
                    </a:solidFill>
                  </a:tcPr>
                </a:tc>
                <a:extLst>
                  <a:ext uri="{0D108BD9-81ED-4DB2-BD59-A6C34878D82A}">
                    <a16:rowId xmlns:a16="http://schemas.microsoft.com/office/drawing/2014/main" val="1500591728"/>
                  </a:ext>
                </a:extLst>
              </a:tr>
              <a:tr h="372694">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Yield (per acre)* </a:t>
                      </a:r>
                      <a:r>
                        <a:rPr lang="en-IN" sz="1600" b="1"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Qtl</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5.8</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10.4</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6.4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13.6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2.4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extLst>
                  <a:ext uri="{0D108BD9-81ED-4DB2-BD59-A6C34878D82A}">
                    <a16:rowId xmlns:a16="http://schemas.microsoft.com/office/drawing/2014/main" val="472053046"/>
                  </a:ext>
                </a:extLst>
              </a:tr>
              <a:tr h="833880">
                <a:tc>
                  <a:txBody>
                    <a:bodyPr/>
                    <a:lstStyle/>
                    <a:p>
                      <a:pPr>
                        <a:lnSpc>
                          <a:spcPct val="110000"/>
                        </a:lnSpc>
                        <a:spcAft>
                          <a:spcPts val="800"/>
                        </a:spcAft>
                      </a:pPr>
                      <a:r>
                        <a:rPr lang="en-IN" sz="16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Change in yield</a:t>
                      </a:r>
                      <a:endParaRPr lang="en-IN" sz="1600" kern="100">
                        <a:effectLst/>
                        <a:latin typeface="Arial" panose="020B0604020202020204" pitchFamily="34" charset="0"/>
                        <a:ea typeface="Calibri" panose="020F0502020204030204" pitchFamily="34" charset="0"/>
                        <a:cs typeface="Arial" panose="020B0604020202020204" pitchFamily="34" charset="0"/>
                      </a:endParaRPr>
                    </a:p>
                    <a:p>
                      <a:pPr>
                        <a:lnSpc>
                          <a:spcPct val="110000"/>
                        </a:lnSpc>
                        <a:spcAft>
                          <a:spcPts val="800"/>
                        </a:spcAft>
                      </a:pPr>
                      <a:r>
                        <a:rPr lang="en-IN" sz="16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over bas</a:t>
                      </a:r>
                      <a:r>
                        <a:rPr lang="en-IN" sz="1600" b="1" kern="0">
                          <a:effectLst/>
                          <a:latin typeface="Arial" panose="020B0604020202020204" pitchFamily="34" charset="0"/>
                          <a:ea typeface="Times New Roman" panose="02020603050405020304" pitchFamily="18" charset="0"/>
                          <a:cs typeface="Arial" panose="020B0604020202020204" pitchFamily="34" charset="0"/>
                        </a:rPr>
                        <a:t>eline </a:t>
                      </a:r>
                      <a:r>
                        <a:rPr lang="en-US" sz="1600" b="1" kern="0">
                          <a:effectLst/>
                          <a:latin typeface="Arial" panose="020B0604020202020204" pitchFamily="34" charset="0"/>
                          <a:ea typeface="Times New Roman" panose="02020603050405020304" pitchFamily="18"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+79.3%</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FFFF00"/>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FFFF00"/>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+94.2%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FFFF00"/>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+140.0%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FFFF00"/>
                    </a:solidFill>
                  </a:tcPr>
                </a:tc>
                <a:extLst>
                  <a:ext uri="{0D108BD9-81ED-4DB2-BD59-A6C34878D82A}">
                    <a16:rowId xmlns:a16="http://schemas.microsoft.com/office/drawing/2014/main" val="3338017179"/>
                  </a:ext>
                </a:extLst>
              </a:tr>
              <a:tr h="624721">
                <a:tc>
                  <a:txBody>
                    <a:bodyPr/>
                    <a:lstStyle/>
                    <a:p>
                      <a:pPr>
                        <a:lnSpc>
                          <a:spcPct val="110000"/>
                        </a:lnSpc>
                        <a:spcAft>
                          <a:spcPts val="800"/>
                        </a:spcAft>
                      </a:pPr>
                      <a:r>
                        <a:rPr lang="en-IN" sz="16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Net income (per acre)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11,436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80,694</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14,528</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24,972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18,820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75,826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1904</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100" dirty="0">
                          <a:solidFill>
                            <a:srgbClr val="000000"/>
                          </a:solidFill>
                          <a:effectLst/>
                          <a:latin typeface="Arial" panose="020B0604020202020204" pitchFamily="34" charset="0"/>
                          <a:ea typeface="Calibri" panose="020F0502020204030204" pitchFamily="34" charset="0"/>
                          <a:cs typeface="Arial" panose="020B0604020202020204" pitchFamily="34" charset="0"/>
                        </a:rPr>
                        <a:t>9,906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extLst>
                  <a:ext uri="{0D108BD9-81ED-4DB2-BD59-A6C34878D82A}">
                    <a16:rowId xmlns:a16="http://schemas.microsoft.com/office/drawing/2014/main" val="3035681122"/>
                  </a:ext>
                </a:extLst>
              </a:tr>
            </a:tbl>
          </a:graphicData>
        </a:graphic>
      </p:graphicFrame>
      <p:sp>
        <p:nvSpPr>
          <p:cNvPr id="6" name="TextBox 5">
            <a:extLst>
              <a:ext uri="{FF2B5EF4-FFF2-40B4-BE49-F238E27FC236}">
                <a16:creationId xmlns:a16="http://schemas.microsoft.com/office/drawing/2014/main" id="{0BA1D25C-C391-1945-9190-B83630CA71C3}"/>
              </a:ext>
            </a:extLst>
          </p:cNvPr>
          <p:cNvSpPr txBox="1"/>
          <p:nvPr/>
        </p:nvSpPr>
        <p:spPr>
          <a:xfrm>
            <a:off x="1493563" y="4961817"/>
            <a:ext cx="7470328" cy="1729704"/>
          </a:xfrm>
          <a:prstGeom prst="rect">
            <a:avLst/>
          </a:prstGeom>
          <a:noFill/>
        </p:spPr>
        <p:txBody>
          <a:bodyPr wrap="square">
            <a:spAutoFit/>
          </a:bodyPr>
          <a:lstStyle/>
          <a:p>
            <a:pPr marL="288000" indent="-180000">
              <a:lnSpc>
                <a:spcPct val="90000"/>
              </a:lnSpc>
              <a:spcBef>
                <a:spcPts val="600"/>
              </a:spcBef>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Kidney bean:</a:t>
            </a:r>
            <a:r>
              <a:rPr lang="en-IN" sz="1600" dirty="0">
                <a:latin typeface="Arial" panose="020B0604020202020204" pitchFamily="34" charset="0"/>
                <a:cs typeface="Arial" panose="020B0604020202020204" pitchFamily="34" charset="0"/>
              </a:rPr>
              <a:t> 79% yield increase &amp; six-fold profitability increase</a:t>
            </a:r>
          </a:p>
          <a:p>
            <a:pPr marL="288000" indent="-180000">
              <a:lnSpc>
                <a:spcPct val="90000"/>
              </a:lnSpc>
              <a:spcBef>
                <a:spcPts val="600"/>
              </a:spcBef>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Black soybean: </a:t>
            </a:r>
            <a:r>
              <a:rPr lang="en-IN" sz="1600" dirty="0">
                <a:latin typeface="Arial" panose="020B0604020202020204" pitchFamily="34" charset="0"/>
                <a:cs typeface="Arial" panose="020B0604020202020204" pitchFamily="34" charset="0"/>
              </a:rPr>
              <a:t>94% yield increase &amp; three-fold profit increase</a:t>
            </a:r>
          </a:p>
          <a:p>
            <a:pPr marL="288000" indent="-180000">
              <a:lnSpc>
                <a:spcPct val="90000"/>
              </a:lnSpc>
              <a:spcBef>
                <a:spcPts val="600"/>
              </a:spcBef>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Pigeon pea:</a:t>
            </a:r>
            <a:r>
              <a:rPr lang="en-IN" sz="1600" dirty="0">
                <a:latin typeface="Arial" panose="020B0604020202020204" pitchFamily="34" charset="0"/>
                <a:cs typeface="Arial" panose="020B0604020202020204" pitchFamily="34" charset="0"/>
              </a:rPr>
              <a:t> &gt;100% yield increase &amp; five-fold profit increase</a:t>
            </a:r>
          </a:p>
          <a:p>
            <a:pPr marL="288000" indent="-180000">
              <a:lnSpc>
                <a:spcPct val="90000"/>
              </a:lnSpc>
              <a:spcBef>
                <a:spcPts val="600"/>
              </a:spcBef>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Black gram:</a:t>
            </a:r>
            <a:r>
              <a:rPr lang="en-IN" sz="1600" dirty="0">
                <a:latin typeface="Arial" panose="020B0604020202020204" pitchFamily="34" charset="0"/>
                <a:cs typeface="Arial" panose="020B0604020202020204" pitchFamily="34" charset="0"/>
              </a:rPr>
              <a:t> &gt;72% increase in farmer profits</a:t>
            </a:r>
          </a:p>
          <a:p>
            <a:pPr marL="288000" indent="-180000">
              <a:lnSpc>
                <a:spcPct val="90000"/>
              </a:lnSpc>
              <a:spcBef>
                <a:spcPts val="600"/>
              </a:spcBef>
              <a:buClr>
                <a:srgbClr val="1299B3"/>
              </a:buClr>
              <a:buSzPts val="1100"/>
              <a:buFont typeface="Arial" panose="020B0604020202020204" pitchFamily="34" charset="0"/>
              <a:buChar char="•"/>
            </a:pPr>
            <a:r>
              <a:rPr lang="en-IN" sz="1600" b="1" dirty="0">
                <a:latin typeface="Arial" panose="020B0604020202020204" pitchFamily="34" charset="0"/>
                <a:cs typeface="Arial" panose="020B0604020202020204" pitchFamily="34" charset="0"/>
              </a:rPr>
              <a:t>Marketing support from FPOs, adoption </a:t>
            </a:r>
            <a:r>
              <a:rPr lang="en-IN" sz="1600" b="1" dirty="0" err="1">
                <a:latin typeface="Arial" panose="020B0604020202020204" pitchFamily="34" charset="0"/>
                <a:cs typeface="Arial" panose="020B0604020202020204" pitchFamily="34" charset="0"/>
              </a:rPr>
              <a:t>PoPs</a:t>
            </a:r>
            <a:r>
              <a:rPr lang="en-IN" sz="1600" b="1" dirty="0">
                <a:latin typeface="Arial" panose="020B0604020202020204" pitchFamily="34" charset="0"/>
                <a:cs typeface="Arial" panose="020B0604020202020204" pitchFamily="34" charset="0"/>
              </a:rPr>
              <a:t> led cost reduction </a:t>
            </a:r>
            <a:r>
              <a:rPr lang="en-IN" sz="1600" dirty="0">
                <a:latin typeface="Arial" panose="020B0604020202020204" pitchFamily="34" charset="0"/>
                <a:cs typeface="Arial" panose="020B0604020202020204" pitchFamily="34" charset="0"/>
              </a:rPr>
              <a:t>and played significant role in boosting profitability</a:t>
            </a:r>
          </a:p>
        </p:txBody>
      </p:sp>
    </p:spTree>
    <p:extLst>
      <p:ext uri="{BB962C8B-B14F-4D97-AF65-F5344CB8AC3E}">
        <p14:creationId xmlns:p14="http://schemas.microsoft.com/office/powerpoint/2010/main" val="3484102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0"/>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Productivity Enhancement – Millets</a:t>
            </a:r>
          </a:p>
        </p:txBody>
      </p:sp>
      <p:graphicFrame>
        <p:nvGraphicFramePr>
          <p:cNvPr id="4" name="Table 3">
            <a:extLst>
              <a:ext uri="{FF2B5EF4-FFF2-40B4-BE49-F238E27FC236}">
                <a16:creationId xmlns:a16="http://schemas.microsoft.com/office/drawing/2014/main" id="{55FE1CC7-D8B0-C70E-1DEE-71FE0926B6FA}"/>
              </a:ext>
            </a:extLst>
          </p:cNvPr>
          <p:cNvGraphicFramePr>
            <a:graphicFrameLocks noGrp="1"/>
          </p:cNvGraphicFramePr>
          <p:nvPr>
            <p:extLst>
              <p:ext uri="{D42A27DB-BD31-4B8C-83A1-F6EECF244321}">
                <p14:modId xmlns:p14="http://schemas.microsoft.com/office/powerpoint/2010/main" val="53385277"/>
              </p:ext>
            </p:extLst>
          </p:nvPr>
        </p:nvGraphicFramePr>
        <p:xfrm>
          <a:off x="695325" y="926799"/>
          <a:ext cx="10905524" cy="3160292"/>
        </p:xfrm>
        <a:graphic>
          <a:graphicData uri="http://schemas.openxmlformats.org/drawingml/2006/table">
            <a:tbl>
              <a:tblPr firstRow="1" firstCol="1" bandRow="1"/>
              <a:tblGrid>
                <a:gridCol w="3529434">
                  <a:extLst>
                    <a:ext uri="{9D8B030D-6E8A-4147-A177-3AD203B41FA5}">
                      <a16:colId xmlns:a16="http://schemas.microsoft.com/office/drawing/2014/main" val="482657062"/>
                    </a:ext>
                  </a:extLst>
                </a:gridCol>
                <a:gridCol w="882941">
                  <a:extLst>
                    <a:ext uri="{9D8B030D-6E8A-4147-A177-3AD203B41FA5}">
                      <a16:colId xmlns:a16="http://schemas.microsoft.com/office/drawing/2014/main" val="2380999872"/>
                    </a:ext>
                  </a:extLst>
                </a:gridCol>
                <a:gridCol w="2165837">
                  <a:extLst>
                    <a:ext uri="{9D8B030D-6E8A-4147-A177-3AD203B41FA5}">
                      <a16:colId xmlns:a16="http://schemas.microsoft.com/office/drawing/2014/main" val="1401636253"/>
                    </a:ext>
                  </a:extLst>
                </a:gridCol>
                <a:gridCol w="2165837">
                  <a:extLst>
                    <a:ext uri="{9D8B030D-6E8A-4147-A177-3AD203B41FA5}">
                      <a16:colId xmlns:a16="http://schemas.microsoft.com/office/drawing/2014/main" val="1223463100"/>
                    </a:ext>
                  </a:extLst>
                </a:gridCol>
                <a:gridCol w="2161475">
                  <a:extLst>
                    <a:ext uri="{9D8B030D-6E8A-4147-A177-3AD203B41FA5}">
                      <a16:colId xmlns:a16="http://schemas.microsoft.com/office/drawing/2014/main" val="4143111425"/>
                    </a:ext>
                  </a:extLst>
                </a:gridCol>
              </a:tblGrid>
              <a:tr h="492789">
                <a:tc rowSpan="2">
                  <a:txBody>
                    <a:bodyPr/>
                    <a:lstStyle/>
                    <a:p>
                      <a:pPr algn="ctr">
                        <a:lnSpc>
                          <a:spcPct val="110000"/>
                        </a:lnSpc>
                        <a:spcAft>
                          <a:spcPts val="800"/>
                        </a:spcAft>
                      </a:pPr>
                      <a:r>
                        <a:rPr lang="en-US" sz="1600" b="1" kern="0">
                          <a:solidFill>
                            <a:srgbClr val="FFFFFF"/>
                          </a:solidFill>
                          <a:effectLst/>
                          <a:latin typeface="Arial" panose="020B0604020202020204" pitchFamily="34" charset="0"/>
                          <a:ea typeface="Times New Roman" panose="02020603050405020304" pitchFamily="18" charset="0"/>
                          <a:cs typeface="Arial" panose="020B0604020202020204" pitchFamily="34" charset="0"/>
                        </a:rPr>
                        <a:t>Millets &gt;&gt;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Finger millet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Amaranthus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extLst>
                  <a:ext uri="{0D108BD9-81ED-4DB2-BD59-A6C34878D82A}">
                    <a16:rowId xmlns:a16="http://schemas.microsoft.com/office/drawing/2014/main" val="713922705"/>
                  </a:ext>
                </a:extLst>
              </a:tr>
              <a:tr h="594568">
                <a:tc vMerge="1">
                  <a:txBody>
                    <a:bodyPr/>
                    <a:lstStyle/>
                    <a:p>
                      <a:endParaRPr lang="en-IN"/>
                    </a:p>
                  </a:txBody>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US"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extLst>
                  <a:ext uri="{0D108BD9-81ED-4DB2-BD59-A6C34878D82A}">
                    <a16:rowId xmlns:a16="http://schemas.microsoft.com/office/drawing/2014/main" val="2351903137"/>
                  </a:ext>
                </a:extLst>
              </a:tr>
              <a:tr h="492789">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Avg. sowing area per HH (in acre)</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2.4</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2.3</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065032992"/>
                  </a:ext>
                </a:extLst>
              </a:tr>
              <a:tr h="492789">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Yield (per acre) </a:t>
                      </a:r>
                      <a:r>
                        <a:rPr lang="en-IN" sz="1600" b="1"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Qtl</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5.4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8.8</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extLst>
                  <a:ext uri="{0D108BD9-81ED-4DB2-BD59-A6C34878D82A}">
                    <a16:rowId xmlns:a16="http://schemas.microsoft.com/office/drawing/2014/main" val="2425422738"/>
                  </a:ext>
                </a:extLst>
              </a:tr>
              <a:tr h="594568">
                <a:tc>
                  <a:txBody>
                    <a:bodyPr/>
                    <a:lstStyle/>
                    <a:p>
                      <a:pPr>
                        <a:lnSpc>
                          <a:spcPct val="110000"/>
                        </a:lnSpc>
                        <a:spcAft>
                          <a:spcPts val="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Change in yield</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10000"/>
                        </a:lnSpc>
                        <a:spcAft>
                          <a:spcPts val="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over bas</a:t>
                      </a:r>
                      <a:r>
                        <a:rPr lang="en-IN" sz="1600" b="1" kern="0" dirty="0">
                          <a:effectLst/>
                          <a:latin typeface="Arial" panose="020B0604020202020204" pitchFamily="34" charset="0"/>
                          <a:ea typeface="Times New Roman" panose="02020603050405020304" pitchFamily="18" charset="0"/>
                          <a:cs typeface="Arial" panose="020B0604020202020204" pitchFamily="34" charset="0"/>
                        </a:rPr>
                        <a:t>eline </a:t>
                      </a:r>
                      <a:r>
                        <a:rPr lang="en-US" sz="1600" b="1" kern="0" dirty="0">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+57.0%</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+62.9%</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63348024"/>
                  </a:ext>
                </a:extLst>
              </a:tr>
              <a:tr h="492789">
                <a:tc>
                  <a:txBody>
                    <a:bodyPr/>
                    <a:lstStyle/>
                    <a:p>
                      <a:pPr>
                        <a:lnSpc>
                          <a:spcPct val="110000"/>
                        </a:lnSpc>
                        <a:spcAft>
                          <a:spcPts val="800"/>
                        </a:spcAft>
                      </a:pPr>
                      <a:r>
                        <a:rPr lang="en-IN" sz="16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Net income (per acre)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1076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5686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2300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26350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DEEAF6"/>
                    </a:solidFill>
                  </a:tcPr>
                </a:tc>
                <a:extLst>
                  <a:ext uri="{0D108BD9-81ED-4DB2-BD59-A6C34878D82A}">
                    <a16:rowId xmlns:a16="http://schemas.microsoft.com/office/drawing/2014/main" val="1418865370"/>
                  </a:ext>
                </a:extLst>
              </a:tr>
            </a:tbl>
          </a:graphicData>
        </a:graphic>
      </p:graphicFrame>
      <p:sp>
        <p:nvSpPr>
          <p:cNvPr id="5" name="TextBox 4">
            <a:extLst>
              <a:ext uri="{FF2B5EF4-FFF2-40B4-BE49-F238E27FC236}">
                <a16:creationId xmlns:a16="http://schemas.microsoft.com/office/drawing/2014/main" id="{B55EA819-E3BF-2A9A-22D5-AD96E24CA664}"/>
              </a:ext>
            </a:extLst>
          </p:cNvPr>
          <p:cNvSpPr txBox="1"/>
          <p:nvPr/>
        </p:nvSpPr>
        <p:spPr>
          <a:xfrm>
            <a:off x="6248399" y="512940"/>
            <a:ext cx="5943601" cy="307777"/>
          </a:xfrm>
          <a:prstGeom prst="rect">
            <a:avLst/>
          </a:prstGeom>
          <a:noFill/>
        </p:spPr>
        <p:txBody>
          <a:bodyPr wrap="square">
            <a:spAutoFit/>
          </a:bodyPr>
          <a:lstStyle/>
          <a:p>
            <a:r>
              <a:rPr lang="en-IN" sz="1400" b="1" i="1" dirty="0">
                <a:solidFill>
                  <a:srgbClr val="FF0000"/>
                </a:solidFill>
                <a:effectLst/>
                <a:latin typeface="Arial" panose="020B0604020202020204" pitchFamily="34" charset="0"/>
                <a:ea typeface="Calibri" panose="020F0502020204030204" pitchFamily="34" charset="0"/>
              </a:rPr>
              <a:t>*National av. -finer millets is 6.3 </a:t>
            </a:r>
            <a:r>
              <a:rPr lang="en-IN" sz="1400" b="1" i="1" dirty="0" err="1">
                <a:solidFill>
                  <a:srgbClr val="FF0000"/>
                </a:solidFill>
                <a:effectLst/>
                <a:latin typeface="Arial" panose="020B0604020202020204" pitchFamily="34" charset="0"/>
                <a:ea typeface="Calibri" panose="020F0502020204030204" pitchFamily="34" charset="0"/>
              </a:rPr>
              <a:t>qtl</a:t>
            </a:r>
            <a:r>
              <a:rPr lang="en-IN" sz="1400" b="1" i="1" dirty="0">
                <a:solidFill>
                  <a:srgbClr val="FF0000"/>
                </a:solidFill>
                <a:effectLst/>
                <a:latin typeface="Arial" panose="020B0604020202020204" pitchFamily="34" charset="0"/>
                <a:ea typeface="Calibri" panose="020F0502020204030204" pitchFamily="34" charset="0"/>
              </a:rPr>
              <a:t>/ acre while state av. - 5.6 </a:t>
            </a:r>
            <a:r>
              <a:rPr lang="en-IN" sz="1400" b="1" i="1" dirty="0" err="1">
                <a:solidFill>
                  <a:srgbClr val="FF0000"/>
                </a:solidFill>
                <a:effectLst/>
                <a:latin typeface="Arial" panose="020B0604020202020204" pitchFamily="34" charset="0"/>
                <a:ea typeface="Calibri" panose="020F0502020204030204" pitchFamily="34" charset="0"/>
              </a:rPr>
              <a:t>qtl</a:t>
            </a:r>
            <a:r>
              <a:rPr lang="en-IN" sz="1400" b="1" i="1" dirty="0">
                <a:solidFill>
                  <a:srgbClr val="FF0000"/>
                </a:solidFill>
                <a:effectLst/>
                <a:latin typeface="Arial" panose="020B0604020202020204" pitchFamily="34" charset="0"/>
                <a:ea typeface="Calibri" panose="020F0502020204030204" pitchFamily="34" charset="0"/>
              </a:rPr>
              <a:t>/ acre</a:t>
            </a:r>
            <a:endParaRPr lang="en-IN" sz="1400" dirty="0">
              <a:solidFill>
                <a:srgbClr val="FF0000"/>
              </a:solidFill>
            </a:endParaRPr>
          </a:p>
        </p:txBody>
      </p:sp>
      <p:sp>
        <p:nvSpPr>
          <p:cNvPr id="8" name="TextBox 7">
            <a:extLst>
              <a:ext uri="{FF2B5EF4-FFF2-40B4-BE49-F238E27FC236}">
                <a16:creationId xmlns:a16="http://schemas.microsoft.com/office/drawing/2014/main" id="{8BC7F7B5-9763-30F7-FE81-92E2930D6DD4}"/>
              </a:ext>
            </a:extLst>
          </p:cNvPr>
          <p:cNvSpPr txBox="1"/>
          <p:nvPr/>
        </p:nvSpPr>
        <p:spPr>
          <a:xfrm>
            <a:off x="369471" y="4327346"/>
            <a:ext cx="5061511" cy="1639423"/>
          </a:xfrm>
          <a:prstGeom prst="rect">
            <a:avLst/>
          </a:prstGeom>
          <a:noFill/>
        </p:spPr>
        <p:txBody>
          <a:bodyPr wrap="square">
            <a:spAutoFit/>
          </a:bodyPr>
          <a:lstStyle/>
          <a:p>
            <a:pPr marL="288000" lvl="0" indent="-180000">
              <a:lnSpc>
                <a:spcPct val="150000"/>
              </a:lnSpc>
              <a:spcBef>
                <a:spcPts val="300"/>
              </a:spcBef>
              <a:buClr>
                <a:srgbClr val="1299B3"/>
              </a:buClr>
              <a:buSzPts val="1100"/>
              <a:buFont typeface="Arial" panose="020B0604020202020204" pitchFamily="34" charset="0"/>
              <a:buChar char="•"/>
              <a:tabLst>
                <a:tab pos="685800" algn="l"/>
              </a:tabLst>
            </a:pPr>
            <a:r>
              <a:rPr lang="en-IN" sz="1600" dirty="0">
                <a:latin typeface="Arial" panose="020B0604020202020204" pitchFamily="34" charset="0"/>
                <a:cs typeface="Arial" panose="020B0604020202020204" pitchFamily="34" charset="0"/>
              </a:rPr>
              <a:t>Finger millets, Banyard millets, and Amaranthus</a:t>
            </a:r>
          </a:p>
          <a:p>
            <a:pPr marL="288000" lvl="0" indent="-180000">
              <a:lnSpc>
                <a:spcPct val="150000"/>
              </a:lnSpc>
              <a:spcBef>
                <a:spcPts val="300"/>
              </a:spcBef>
              <a:buClr>
                <a:srgbClr val="1299B3"/>
              </a:buClr>
              <a:buSzPts val="1100"/>
              <a:buFont typeface="Arial" panose="020B0604020202020204" pitchFamily="34" charset="0"/>
              <a:buChar char="•"/>
              <a:tabLst>
                <a:tab pos="685800" algn="l"/>
              </a:tabLst>
            </a:pPr>
            <a:r>
              <a:rPr lang="en-IN" sz="1600" dirty="0">
                <a:latin typeface="Arial" panose="020B0604020202020204" pitchFamily="34" charset="0"/>
                <a:cs typeface="Arial" panose="020B0604020202020204" pitchFamily="34" charset="0"/>
              </a:rPr>
              <a:t>Significant increased in yields and net income</a:t>
            </a:r>
          </a:p>
          <a:p>
            <a:pPr marL="288000" lvl="0" indent="-180000">
              <a:lnSpc>
                <a:spcPct val="150000"/>
              </a:lnSpc>
              <a:spcBef>
                <a:spcPts val="300"/>
              </a:spcBef>
              <a:buClr>
                <a:srgbClr val="1299B3"/>
              </a:buClr>
              <a:buSzPts val="1100"/>
              <a:buFont typeface="Arial" panose="020B0604020202020204" pitchFamily="34" charset="0"/>
              <a:buChar char="•"/>
              <a:tabLst>
                <a:tab pos="685800" algn="l"/>
              </a:tabLst>
            </a:pPr>
            <a:r>
              <a:rPr lang="en-US" sz="1600" dirty="0">
                <a:latin typeface="Arial" panose="020B0604020202020204" pitchFamily="34" charset="0"/>
                <a:cs typeface="Arial" panose="020B0604020202020204" pitchFamily="34" charset="0"/>
              </a:rPr>
              <a:t>V</a:t>
            </a:r>
            <a:r>
              <a:rPr lang="en-IN" sz="1600" dirty="0" err="1">
                <a:latin typeface="Arial" panose="020B0604020202020204" pitchFamily="34" charset="0"/>
                <a:cs typeface="Arial" panose="020B0604020202020204" pitchFamily="34" charset="0"/>
              </a:rPr>
              <a:t>arietal</a:t>
            </a:r>
            <a:r>
              <a:rPr lang="en-IN" sz="1600" dirty="0">
                <a:latin typeface="Arial" panose="020B0604020202020204" pitchFamily="34" charset="0"/>
                <a:cs typeface="Arial" panose="020B0604020202020204" pitchFamily="34" charset="0"/>
              </a:rPr>
              <a:t> replacement </a:t>
            </a:r>
          </a:p>
          <a:p>
            <a:pPr marL="288000" indent="-180000">
              <a:lnSpc>
                <a:spcPct val="150000"/>
              </a:lnSpc>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No use chemical fertilizers</a:t>
            </a:r>
          </a:p>
        </p:txBody>
      </p:sp>
      <p:grpSp>
        <p:nvGrpSpPr>
          <p:cNvPr id="2" name="Group 1">
            <a:extLst>
              <a:ext uri="{FF2B5EF4-FFF2-40B4-BE49-F238E27FC236}">
                <a16:creationId xmlns:a16="http://schemas.microsoft.com/office/drawing/2014/main" id="{C4A13F42-CC12-4421-BB61-321EC2F1A325}"/>
              </a:ext>
            </a:extLst>
          </p:cNvPr>
          <p:cNvGrpSpPr/>
          <p:nvPr/>
        </p:nvGrpSpPr>
        <p:grpSpPr>
          <a:xfrm>
            <a:off x="6096000" y="4676841"/>
            <a:ext cx="5943602" cy="1812195"/>
            <a:chOff x="5874324" y="4207018"/>
            <a:chExt cx="5943602" cy="1812195"/>
          </a:xfrm>
        </p:grpSpPr>
        <p:sp>
          <p:nvSpPr>
            <p:cNvPr id="11" name="Rectangle 10">
              <a:extLst>
                <a:ext uri="{FF2B5EF4-FFF2-40B4-BE49-F238E27FC236}">
                  <a16:creationId xmlns:a16="http://schemas.microsoft.com/office/drawing/2014/main" id="{FF7A728A-3A76-BDEC-DBA8-C76EF919DD64}"/>
                </a:ext>
              </a:extLst>
            </p:cNvPr>
            <p:cNvSpPr/>
            <p:nvPr/>
          </p:nvSpPr>
          <p:spPr>
            <a:xfrm flipH="1">
              <a:off x="5874324" y="4207018"/>
              <a:ext cx="5943602" cy="1812195"/>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18E2C564-EBCD-1D1C-2A10-EA90CC142279}"/>
                </a:ext>
              </a:extLst>
            </p:cNvPr>
            <p:cNvSpPr txBox="1"/>
            <p:nvPr/>
          </p:nvSpPr>
          <p:spPr>
            <a:xfrm>
              <a:off x="6096000" y="4387965"/>
              <a:ext cx="5504853" cy="1235210"/>
            </a:xfrm>
            <a:prstGeom prst="rect">
              <a:avLst/>
            </a:prstGeom>
            <a:noFill/>
          </p:spPr>
          <p:txBody>
            <a:bodyPr wrap="square">
              <a:spAutoFit/>
            </a:bodyPr>
            <a:lstStyle/>
            <a:p>
              <a:pPr>
                <a:lnSpc>
                  <a:spcPct val="107000"/>
                </a:lnSpc>
                <a:spcAft>
                  <a:spcPts val="800"/>
                </a:spcAft>
              </a:pPr>
              <a:r>
                <a:rPr lang="en-IN" sz="1600" i="1" kern="100" dirty="0">
                  <a:solidFill>
                    <a:srgbClr val="FFFFFF"/>
                  </a:solidFill>
                  <a:effectLst/>
                  <a:latin typeface="Arial Narrow" panose="020B0606020202030204" pitchFamily="34" charset="0"/>
                  <a:ea typeface="Calibri" panose="020F0502020204030204" pitchFamily="34" charset="0"/>
                  <a:cs typeface="Gautami" panose="020B0502040204020203" pitchFamily="34" charset="0"/>
                </a:rPr>
                <a:t>When we were selling </a:t>
              </a:r>
              <a:r>
                <a:rPr lang="en-IN" sz="1600" i="1" kern="100" dirty="0" err="1">
                  <a:solidFill>
                    <a:srgbClr val="FFFFFF"/>
                  </a:solidFill>
                  <a:effectLst/>
                  <a:latin typeface="Arial Narrow" panose="020B0606020202030204" pitchFamily="34" charset="0"/>
                  <a:ea typeface="Calibri" panose="020F0502020204030204" pitchFamily="34" charset="0"/>
                  <a:cs typeface="Gautami" panose="020B0502040204020203" pitchFamily="34" charset="0"/>
                </a:rPr>
                <a:t>madua</a:t>
              </a:r>
              <a:r>
                <a:rPr lang="en-IN" sz="1600" i="1" kern="100" dirty="0">
                  <a:solidFill>
                    <a:srgbClr val="FFFFFF"/>
                  </a:solidFill>
                  <a:effectLst/>
                  <a:latin typeface="Arial Narrow" panose="020B0606020202030204" pitchFamily="34" charset="0"/>
                  <a:ea typeface="Calibri" panose="020F0502020204030204" pitchFamily="34" charset="0"/>
                  <a:cs typeface="Gautami" panose="020B0502040204020203" pitchFamily="34" charset="0"/>
                </a:rPr>
                <a:t> at the local markets before Himmotthan’s intervention, we were getting only Rs 18-20/kg. Now we are selling our produce to Trishulii through SRC which fetches a rate of Rs 25-30/kg”</a:t>
              </a:r>
              <a:r>
                <a:rPr lang="en-IN" sz="1600" kern="0" dirty="0">
                  <a:solidFill>
                    <a:srgbClr val="FFFFFF"/>
                  </a:solidFill>
                  <a:effectLst/>
                  <a:latin typeface="Arial Narrow" panose="020B0606020202030204" pitchFamily="34" charset="0"/>
                  <a:ea typeface="Calibri" panose="020F0502020204030204" pitchFamily="34" charset="0"/>
                  <a:cs typeface="Gautami" panose="020B0502040204020203" pitchFamily="34" charset="0"/>
                </a:rPr>
                <a:t> </a:t>
              </a:r>
            </a:p>
            <a:p>
              <a:pPr>
                <a:lnSpc>
                  <a:spcPct val="107000"/>
                </a:lnSpc>
                <a:spcAft>
                  <a:spcPts val="800"/>
                </a:spcAft>
              </a:pPr>
              <a:r>
                <a:rPr lang="en-US" sz="1600" b="1" kern="0" dirty="0">
                  <a:solidFill>
                    <a:srgbClr val="FFFFFF"/>
                  </a:solidFill>
                  <a:effectLst/>
                  <a:latin typeface="Arial Narrow" panose="020B0606020202030204" pitchFamily="34" charset="0"/>
                  <a:ea typeface="Calibri" panose="020F0502020204030204" pitchFamily="34" charset="0"/>
                  <a:cs typeface="Gautami" panose="020B0502040204020203" pitchFamily="34" charset="0"/>
                </a:rPr>
                <a:t>– FGD Participant, Kapkot </a:t>
              </a:r>
              <a:endParaRPr lang="en-IN" sz="1600" kern="100" dirty="0">
                <a:effectLst/>
                <a:latin typeface="Calibri" panose="020F0502020204030204" pitchFamily="34" charset="0"/>
                <a:ea typeface="Calibri" panose="020F0502020204030204" pitchFamily="34" charset="0"/>
                <a:cs typeface="Gautami" panose="020B0502040204020203" pitchFamily="34" charset="0"/>
              </a:endParaRPr>
            </a:p>
          </p:txBody>
        </p:sp>
      </p:grpSp>
    </p:spTree>
    <p:extLst>
      <p:ext uri="{BB962C8B-B14F-4D97-AF65-F5344CB8AC3E}">
        <p14:creationId xmlns:p14="http://schemas.microsoft.com/office/powerpoint/2010/main" val="1038766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0" y="-6931"/>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Productivity Enhancement – Cereals Crops </a:t>
            </a:r>
          </a:p>
        </p:txBody>
      </p:sp>
      <p:sp>
        <p:nvSpPr>
          <p:cNvPr id="5" name="TextBox 4">
            <a:extLst>
              <a:ext uri="{FF2B5EF4-FFF2-40B4-BE49-F238E27FC236}">
                <a16:creationId xmlns:a16="http://schemas.microsoft.com/office/drawing/2014/main" id="{B55EA819-E3BF-2A9A-22D5-AD96E24CA664}"/>
              </a:ext>
            </a:extLst>
          </p:cNvPr>
          <p:cNvSpPr txBox="1"/>
          <p:nvPr/>
        </p:nvSpPr>
        <p:spPr>
          <a:xfrm>
            <a:off x="7871243" y="343425"/>
            <a:ext cx="4145320" cy="523220"/>
          </a:xfrm>
          <a:prstGeom prst="rect">
            <a:avLst/>
          </a:prstGeom>
          <a:noFill/>
        </p:spPr>
        <p:txBody>
          <a:bodyPr wrap="square">
            <a:spAutoFit/>
          </a:bodyPr>
          <a:lstStyle/>
          <a:p>
            <a:r>
              <a:rPr lang="en-IN" sz="1400" b="1" i="1" dirty="0">
                <a:solidFill>
                  <a:srgbClr val="FF0000"/>
                </a:solidFill>
                <a:latin typeface="Arial" panose="020B0604020202020204" pitchFamily="34" charset="0"/>
                <a:ea typeface="Calibri" panose="020F0502020204030204" pitchFamily="34" charset="0"/>
              </a:rPr>
              <a:t>*National &amp; state av. rice is 10.6 &amp; 10.4 </a:t>
            </a:r>
            <a:r>
              <a:rPr lang="en-IN" sz="1400" b="1" i="1" dirty="0" err="1">
                <a:solidFill>
                  <a:srgbClr val="FF0000"/>
                </a:solidFill>
                <a:latin typeface="Arial" panose="020B0604020202020204" pitchFamily="34" charset="0"/>
                <a:ea typeface="Calibri" panose="020F0502020204030204" pitchFamily="34" charset="0"/>
              </a:rPr>
              <a:t>qtl</a:t>
            </a:r>
            <a:r>
              <a:rPr lang="en-IN" sz="1400" b="1" i="1" dirty="0">
                <a:solidFill>
                  <a:srgbClr val="FF0000"/>
                </a:solidFill>
                <a:latin typeface="Arial" panose="020B0604020202020204" pitchFamily="34" charset="0"/>
                <a:ea typeface="Calibri" panose="020F0502020204030204" pitchFamily="34" charset="0"/>
              </a:rPr>
              <a:t>/ acre wheat is 13.7 and 11.5</a:t>
            </a:r>
          </a:p>
        </p:txBody>
      </p:sp>
      <p:sp>
        <p:nvSpPr>
          <p:cNvPr id="8" name="TextBox 7">
            <a:extLst>
              <a:ext uri="{FF2B5EF4-FFF2-40B4-BE49-F238E27FC236}">
                <a16:creationId xmlns:a16="http://schemas.microsoft.com/office/drawing/2014/main" id="{8BC7F7B5-9763-30F7-FE81-92E2930D6DD4}"/>
              </a:ext>
            </a:extLst>
          </p:cNvPr>
          <p:cNvSpPr txBox="1"/>
          <p:nvPr/>
        </p:nvSpPr>
        <p:spPr>
          <a:xfrm>
            <a:off x="368703" y="4326037"/>
            <a:ext cx="4632788" cy="2339615"/>
          </a:xfrm>
          <a:prstGeom prst="rect">
            <a:avLst/>
          </a:prstGeom>
          <a:noFill/>
        </p:spPr>
        <p:txBody>
          <a:bodyPr wrap="square">
            <a:spAutoFit/>
          </a:bodyPr>
          <a:lstStyle/>
          <a:p>
            <a:pPr marL="108000" lvl="0">
              <a:lnSpc>
                <a:spcPct val="150000"/>
              </a:lnSpc>
              <a:spcBef>
                <a:spcPts val="300"/>
              </a:spcBef>
              <a:buClr>
                <a:srgbClr val="1299B3"/>
              </a:buClr>
              <a:buSzPts val="1100"/>
              <a:tabLst>
                <a:tab pos="685800" algn="l"/>
              </a:tabLst>
            </a:pPr>
            <a:r>
              <a:rPr lang="en-IN" sz="1600" b="1" dirty="0">
                <a:latin typeface="Arial" panose="020B0604020202020204" pitchFamily="34" charset="0"/>
                <a:cs typeface="Arial" panose="020B0604020202020204" pitchFamily="34" charset="0"/>
              </a:rPr>
              <a:t>Productivity: </a:t>
            </a:r>
          </a:p>
          <a:p>
            <a:pPr marL="288000" lvl="0" indent="-180000">
              <a:lnSpc>
                <a:spcPct val="150000"/>
              </a:lnSpc>
              <a:spcBef>
                <a:spcPts val="300"/>
              </a:spcBef>
              <a:buClr>
                <a:srgbClr val="1299B3"/>
              </a:buClr>
              <a:buSzPts val="1100"/>
              <a:buFont typeface="Arial" panose="020B0604020202020204" pitchFamily="34" charset="0"/>
              <a:buChar char="•"/>
              <a:tabLst>
                <a:tab pos="685800" algn="l"/>
              </a:tabLst>
            </a:pPr>
            <a:r>
              <a:rPr lang="en-IN" sz="1600" dirty="0">
                <a:latin typeface="Arial" panose="020B0604020202020204" pitchFamily="34" charset="0"/>
                <a:cs typeface="Arial" panose="020B0604020202020204" pitchFamily="34" charset="0"/>
              </a:rPr>
              <a:t>Improved varieties, seed treatment, IPM practices &amp; timely harvesting contributed to these increases.</a:t>
            </a:r>
          </a:p>
          <a:p>
            <a:pPr marL="288000" indent="-180000">
              <a:lnSpc>
                <a:spcPct val="150000"/>
              </a:lnSpc>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Improved seeds helped overcome challenges such as yellowing leaves and low yields.</a:t>
            </a:r>
          </a:p>
        </p:txBody>
      </p:sp>
      <p:graphicFrame>
        <p:nvGraphicFramePr>
          <p:cNvPr id="2" name="Table 1">
            <a:extLst>
              <a:ext uri="{FF2B5EF4-FFF2-40B4-BE49-F238E27FC236}">
                <a16:creationId xmlns:a16="http://schemas.microsoft.com/office/drawing/2014/main" id="{1C21C0C7-939B-2E28-FD17-55BDB58B07F9}"/>
              </a:ext>
            </a:extLst>
          </p:cNvPr>
          <p:cNvGraphicFramePr>
            <a:graphicFrameLocks noGrp="1"/>
          </p:cNvGraphicFramePr>
          <p:nvPr>
            <p:extLst>
              <p:ext uri="{D42A27DB-BD31-4B8C-83A1-F6EECF244321}">
                <p14:modId xmlns:p14="http://schemas.microsoft.com/office/powerpoint/2010/main" val="2036499692"/>
              </p:ext>
            </p:extLst>
          </p:nvPr>
        </p:nvGraphicFramePr>
        <p:xfrm>
          <a:off x="483973" y="960103"/>
          <a:ext cx="11532589" cy="2996910"/>
        </p:xfrm>
        <a:graphic>
          <a:graphicData uri="http://schemas.openxmlformats.org/drawingml/2006/table">
            <a:tbl>
              <a:tblPr firstRow="1" firstCol="1" bandRow="1"/>
              <a:tblGrid>
                <a:gridCol w="1972922">
                  <a:extLst>
                    <a:ext uri="{9D8B030D-6E8A-4147-A177-3AD203B41FA5}">
                      <a16:colId xmlns:a16="http://schemas.microsoft.com/office/drawing/2014/main" val="3008949437"/>
                    </a:ext>
                  </a:extLst>
                </a:gridCol>
                <a:gridCol w="1477630">
                  <a:extLst>
                    <a:ext uri="{9D8B030D-6E8A-4147-A177-3AD203B41FA5}">
                      <a16:colId xmlns:a16="http://schemas.microsoft.com/office/drawing/2014/main" val="1415172879"/>
                    </a:ext>
                  </a:extLst>
                </a:gridCol>
                <a:gridCol w="1619174">
                  <a:extLst>
                    <a:ext uri="{9D8B030D-6E8A-4147-A177-3AD203B41FA5}">
                      <a16:colId xmlns:a16="http://schemas.microsoft.com/office/drawing/2014/main" val="3917325987"/>
                    </a:ext>
                  </a:extLst>
                </a:gridCol>
                <a:gridCol w="1619174">
                  <a:extLst>
                    <a:ext uri="{9D8B030D-6E8A-4147-A177-3AD203B41FA5}">
                      <a16:colId xmlns:a16="http://schemas.microsoft.com/office/drawing/2014/main" val="14293902"/>
                    </a:ext>
                  </a:extLst>
                </a:gridCol>
                <a:gridCol w="1619174">
                  <a:extLst>
                    <a:ext uri="{9D8B030D-6E8A-4147-A177-3AD203B41FA5}">
                      <a16:colId xmlns:a16="http://schemas.microsoft.com/office/drawing/2014/main" val="3047879861"/>
                    </a:ext>
                  </a:extLst>
                </a:gridCol>
                <a:gridCol w="1616870">
                  <a:extLst>
                    <a:ext uri="{9D8B030D-6E8A-4147-A177-3AD203B41FA5}">
                      <a16:colId xmlns:a16="http://schemas.microsoft.com/office/drawing/2014/main" val="4137361800"/>
                    </a:ext>
                  </a:extLst>
                </a:gridCol>
                <a:gridCol w="1607645">
                  <a:extLst>
                    <a:ext uri="{9D8B030D-6E8A-4147-A177-3AD203B41FA5}">
                      <a16:colId xmlns:a16="http://schemas.microsoft.com/office/drawing/2014/main" val="2477536954"/>
                    </a:ext>
                  </a:extLst>
                </a:gridCol>
              </a:tblGrid>
              <a:tr h="441289">
                <a:tc rowSpan="2">
                  <a:txBody>
                    <a:bodyPr/>
                    <a:lstStyle/>
                    <a:p>
                      <a:pPr algn="ctr">
                        <a:lnSpc>
                          <a:spcPct val="110000"/>
                        </a:lnSpc>
                        <a:spcAft>
                          <a:spcPts val="800"/>
                        </a:spcAft>
                      </a:pPr>
                      <a:r>
                        <a:rPr lang="en-US"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Cereals &gt;&gt;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Red rice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a:solidFill>
                            <a:srgbClr val="FFFFFF"/>
                          </a:solidFill>
                          <a:effectLst/>
                          <a:latin typeface="Arial" panose="020B0604020202020204" pitchFamily="34" charset="0"/>
                          <a:ea typeface="Times New Roman" panose="02020603050405020304" pitchFamily="18" charset="0"/>
                          <a:cs typeface="Arial" panose="020B0604020202020204" pitchFamily="34" charset="0"/>
                        </a:rPr>
                        <a:t>Basmati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110000"/>
                        </a:lnSpc>
                        <a:spcAft>
                          <a:spcPts val="800"/>
                        </a:spcAft>
                      </a:pPr>
                      <a:r>
                        <a:rPr lang="en-IN" sz="16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Wheat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extLst>
                  <a:ext uri="{0D108BD9-81ED-4DB2-BD59-A6C34878D82A}">
                    <a16:rowId xmlns:a16="http://schemas.microsoft.com/office/drawing/2014/main" val="3077430393"/>
                  </a:ext>
                </a:extLst>
              </a:tr>
              <a:tr h="441289">
                <a:tc vMerge="1">
                  <a:txBody>
                    <a:bodyPr/>
                    <a:lstStyle/>
                    <a:p>
                      <a:endParaRPr lang="en-IN"/>
                    </a:p>
                  </a:txBody>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Pre-project </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US"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Post- project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extLst>
                  <a:ext uri="{0D108BD9-81ED-4DB2-BD59-A6C34878D82A}">
                    <a16:rowId xmlns:a16="http://schemas.microsoft.com/office/drawing/2014/main" val="1131010994"/>
                  </a:ext>
                </a:extLst>
              </a:tr>
              <a:tr h="540203">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Avg. sowing area per HH (in acre)</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6.5</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6.6</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3.8</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5.1</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6.4</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US" sz="1600" kern="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6.8</a:t>
                      </a:r>
                      <a:endParaRPr lang="en-IN" sz="1600" kern="1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extLst>
                  <a:ext uri="{0D108BD9-81ED-4DB2-BD59-A6C34878D82A}">
                    <a16:rowId xmlns:a16="http://schemas.microsoft.com/office/drawing/2014/main" val="1533730805"/>
                  </a:ext>
                </a:extLst>
              </a:tr>
              <a:tr h="441289">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Yield (per acre) </a:t>
                      </a:r>
                      <a:r>
                        <a:rPr lang="en-IN" sz="1600" b="1"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Qtl</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11.0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15.0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12.6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16.4</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11.8</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15.6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extLst>
                  <a:ext uri="{0D108BD9-81ED-4DB2-BD59-A6C34878D82A}">
                    <a16:rowId xmlns:a16="http://schemas.microsoft.com/office/drawing/2014/main" val="996971"/>
                  </a:ext>
                </a:extLst>
              </a:tr>
              <a:tr h="451151">
                <a:tc>
                  <a:txBody>
                    <a:bodyPr/>
                    <a:lstStyle/>
                    <a:p>
                      <a:pPr>
                        <a:lnSpc>
                          <a:spcPct val="110000"/>
                        </a:lnSpc>
                        <a:spcAft>
                          <a:spcPts val="800"/>
                        </a:spcAft>
                      </a:pPr>
                      <a:r>
                        <a:rPr lang="en-IN" sz="16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Change in yield</a:t>
                      </a:r>
                      <a:endParaRPr lang="en-IN" sz="1600" kern="100">
                        <a:effectLst/>
                        <a:latin typeface="Arial" panose="020B0604020202020204" pitchFamily="34" charset="0"/>
                        <a:ea typeface="Calibri" panose="020F0502020204030204" pitchFamily="34" charset="0"/>
                        <a:cs typeface="Arial" panose="020B0604020202020204" pitchFamily="34" charset="0"/>
                      </a:endParaRPr>
                    </a:p>
                    <a:p>
                      <a:pPr>
                        <a:lnSpc>
                          <a:spcPct val="110000"/>
                        </a:lnSpc>
                        <a:spcAft>
                          <a:spcPts val="800"/>
                        </a:spcAft>
                      </a:pPr>
                      <a:r>
                        <a:rPr lang="en-IN" sz="16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over bas</a:t>
                      </a:r>
                      <a:r>
                        <a:rPr lang="en-IN" sz="1600" b="1" kern="0">
                          <a:effectLst/>
                          <a:latin typeface="Arial" panose="020B0604020202020204" pitchFamily="34" charset="0"/>
                          <a:ea typeface="Times New Roman" panose="02020603050405020304" pitchFamily="18" charset="0"/>
                          <a:cs typeface="Arial" panose="020B0604020202020204" pitchFamily="34" charset="0"/>
                        </a:rPr>
                        <a:t>eline </a:t>
                      </a:r>
                      <a:r>
                        <a:rPr lang="en-US" sz="1600" b="1" kern="0">
                          <a:effectLst/>
                          <a:latin typeface="Arial" panose="020B0604020202020204" pitchFamily="34" charset="0"/>
                          <a:ea typeface="Times New Roman" panose="02020603050405020304" pitchFamily="18"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+36.3%</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+30.2%</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highlight>
                            <a:srgbClr val="FFFF00"/>
                          </a:highlight>
                          <a:latin typeface="Arial" panose="020B0604020202020204" pitchFamily="34" charset="0"/>
                          <a:ea typeface="Times New Roman" panose="02020603050405020304" pitchFamily="18" charset="0"/>
                          <a:cs typeface="Arial" panose="020B0604020202020204" pitchFamily="34" charset="0"/>
                        </a:rPr>
                        <a:t>+32.2%</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extLst>
                  <a:ext uri="{0D108BD9-81ED-4DB2-BD59-A6C34878D82A}">
                    <a16:rowId xmlns:a16="http://schemas.microsoft.com/office/drawing/2014/main" val="3212457351"/>
                  </a:ext>
                </a:extLst>
              </a:tr>
              <a:tr h="441289">
                <a:tc>
                  <a:txBody>
                    <a:bodyPr/>
                    <a:lstStyle/>
                    <a:p>
                      <a:pPr>
                        <a:lnSpc>
                          <a:spcPct val="110000"/>
                        </a:lnSpc>
                        <a:spcAft>
                          <a:spcPts val="800"/>
                        </a:spcAft>
                      </a:pPr>
                      <a:r>
                        <a:rPr lang="en-IN" sz="16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Net income (per acre)</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10460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22846</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3552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10070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1724</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tc>
                  <a:txBody>
                    <a:bodyPr/>
                    <a:lstStyle/>
                    <a:p>
                      <a:pPr algn="ctr">
                        <a:lnSpc>
                          <a:spcPct val="110000"/>
                        </a:lnSpc>
                        <a:spcAft>
                          <a:spcPts val="800"/>
                        </a:spcAft>
                      </a:pPr>
                      <a:r>
                        <a:rPr lang="en-IN" sz="16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4112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noFill/>
                  </a:tcPr>
                </a:tc>
                <a:extLst>
                  <a:ext uri="{0D108BD9-81ED-4DB2-BD59-A6C34878D82A}">
                    <a16:rowId xmlns:a16="http://schemas.microsoft.com/office/drawing/2014/main" val="3869263528"/>
                  </a:ext>
                </a:extLst>
              </a:tr>
            </a:tbl>
          </a:graphicData>
        </a:graphic>
      </p:graphicFrame>
      <p:grpSp>
        <p:nvGrpSpPr>
          <p:cNvPr id="7" name="Group 6">
            <a:extLst>
              <a:ext uri="{FF2B5EF4-FFF2-40B4-BE49-F238E27FC236}">
                <a16:creationId xmlns:a16="http://schemas.microsoft.com/office/drawing/2014/main" id="{2EEA2587-A6C2-4958-817F-BAE8A9C217DB}"/>
              </a:ext>
            </a:extLst>
          </p:cNvPr>
          <p:cNvGrpSpPr/>
          <p:nvPr/>
        </p:nvGrpSpPr>
        <p:grpSpPr>
          <a:xfrm>
            <a:off x="5271113" y="4429888"/>
            <a:ext cx="6436914" cy="2670225"/>
            <a:chOff x="6986583" y="2968727"/>
            <a:chExt cx="5514975" cy="2670225"/>
          </a:xfrm>
        </p:grpSpPr>
        <p:sp>
          <p:nvSpPr>
            <p:cNvPr id="11" name="Rectangle 10">
              <a:extLst>
                <a:ext uri="{FF2B5EF4-FFF2-40B4-BE49-F238E27FC236}">
                  <a16:creationId xmlns:a16="http://schemas.microsoft.com/office/drawing/2014/main" id="{FF7A728A-3A76-BDEC-DBA8-C76EF919DD64}"/>
                </a:ext>
              </a:extLst>
            </p:cNvPr>
            <p:cNvSpPr/>
            <p:nvPr/>
          </p:nvSpPr>
          <p:spPr>
            <a:xfrm flipH="1">
              <a:off x="6986583" y="2968727"/>
              <a:ext cx="5514975" cy="2339615"/>
            </a:xfrm>
            <a:prstGeom prst="rect">
              <a:avLst/>
            </a:prstGeom>
            <a:solidFill>
              <a:srgbClr val="002A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ED786FE-9F41-3BD7-D022-910A87F9ECD9}"/>
                </a:ext>
              </a:extLst>
            </p:cNvPr>
            <p:cNvSpPr txBox="1"/>
            <p:nvPr/>
          </p:nvSpPr>
          <p:spPr>
            <a:xfrm>
              <a:off x="7172326" y="3155643"/>
              <a:ext cx="5215794" cy="2483309"/>
            </a:xfrm>
            <a:prstGeom prst="rect">
              <a:avLst/>
            </a:prstGeom>
            <a:noFill/>
          </p:spPr>
          <p:txBody>
            <a:bodyPr wrap="square">
              <a:spAutoFit/>
            </a:bodyPr>
            <a:lstStyle/>
            <a:p>
              <a:pPr>
                <a:lnSpc>
                  <a:spcPct val="107000"/>
                </a:lnSpc>
                <a:spcAft>
                  <a:spcPts val="800"/>
                </a:spcAft>
              </a:pPr>
              <a:r>
                <a:rPr lang="en-IN" sz="1400" kern="0" dirty="0">
                  <a:solidFill>
                    <a:srgbClr val="FFFFFF"/>
                  </a:solidFill>
                  <a:effectLst/>
                  <a:latin typeface="Arial" panose="020B0604020202020204" pitchFamily="34" charset="0"/>
                  <a:ea typeface="Calibri" panose="020F0502020204030204" pitchFamily="34" charset="0"/>
                  <a:cs typeface="Arial" panose="020B0604020202020204" pitchFamily="34" charset="0"/>
                </a:rPr>
                <a:t>“Last year, I cultivated the variety ‘Basmati 1718’ in 4 nali land. I got a yield of 4 to 5 quintals from the 4 Nali land. I also cultivated wheat and sold 2-3qtl seeds of wheat to SRC at Rs.20 per Kg. Both the rice and wheat seeds provided by Himmotthan gave higher productivity. After adopting the raised bed method of sowing, it has become easier to irrigate the crop and spray pesticides. Another benefit of line sowing is the seed requirement is much lesser as compared to broadcasting method</a:t>
              </a:r>
            </a:p>
            <a:p>
              <a:pPr>
                <a:lnSpc>
                  <a:spcPct val="107000"/>
                </a:lnSpc>
                <a:spcAft>
                  <a:spcPts val="800"/>
                </a:spcAft>
              </a:pPr>
              <a:r>
                <a:rPr lang="en-US" sz="1400" b="1" kern="0" dirty="0">
                  <a:solidFill>
                    <a:srgbClr val="FFFFFF"/>
                  </a:solidFill>
                  <a:effectLst/>
                  <a:latin typeface="Arial" panose="020B0604020202020204" pitchFamily="34" charset="0"/>
                  <a:ea typeface="Calibri" panose="020F0502020204030204" pitchFamily="34" charset="0"/>
                  <a:cs typeface="Arial" panose="020B0604020202020204" pitchFamily="34" charset="0"/>
                </a:rPr>
                <a:t>– FGD Participant, </a:t>
              </a:r>
              <a:r>
                <a:rPr lang="en-IN" sz="1400" b="1" kern="0" dirty="0">
                  <a:solidFill>
                    <a:srgbClr val="FFFFFF"/>
                  </a:solidFill>
                  <a:effectLst/>
                  <a:latin typeface="Arial" panose="020B0604020202020204" pitchFamily="34" charset="0"/>
                  <a:ea typeface="Calibri" panose="020F0502020204030204" pitchFamily="34" charset="0"/>
                  <a:cs typeface="Arial" panose="020B0604020202020204" pitchFamily="34" charset="0"/>
                </a:rPr>
                <a:t>Chaukhutiya </a:t>
              </a:r>
              <a:endParaRPr lang="en-IN" sz="1400" kern="100" dirty="0">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19443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6;p39">
            <a:extLst>
              <a:ext uri="{FF2B5EF4-FFF2-40B4-BE49-F238E27FC236}">
                <a16:creationId xmlns:a16="http://schemas.microsoft.com/office/drawing/2014/main" id="{AD72D96D-2A42-EB3C-C97C-98B855354436}"/>
              </a:ext>
            </a:extLst>
          </p:cNvPr>
          <p:cNvSpPr txBox="1">
            <a:spLocks/>
          </p:cNvSpPr>
          <p:nvPr/>
        </p:nvSpPr>
        <p:spPr>
          <a:xfrm>
            <a:off x="130491" y="-57558"/>
            <a:ext cx="9943903" cy="670811"/>
          </a:xfrm>
          <a:prstGeom prst="rect">
            <a:avLst/>
          </a:prstGeom>
          <a:ln>
            <a:noFill/>
          </a:ln>
        </p:spPr>
        <p:txBody>
          <a:bodyPr spcFirstLastPara="1" wrap="square" lIns="121900" tIns="121900" rIns="121900" bIns="12190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IN" sz="3000" b="1" dirty="0">
                <a:solidFill>
                  <a:srgbClr val="002A66"/>
                </a:solidFill>
                <a:latin typeface="Arial" panose="020B0604020202020204" pitchFamily="34" charset="0"/>
                <a:cs typeface="Arial" panose="020B0604020202020204" pitchFamily="34" charset="0"/>
              </a:rPr>
              <a:t>Productivity Enhancement – Spices</a:t>
            </a:r>
          </a:p>
        </p:txBody>
      </p:sp>
      <p:graphicFrame>
        <p:nvGraphicFramePr>
          <p:cNvPr id="7" name="Table 6">
            <a:extLst>
              <a:ext uri="{FF2B5EF4-FFF2-40B4-BE49-F238E27FC236}">
                <a16:creationId xmlns:a16="http://schemas.microsoft.com/office/drawing/2014/main" id="{4AEE1C7D-64DF-0DAE-9FCB-A61008EDD651}"/>
              </a:ext>
            </a:extLst>
          </p:cNvPr>
          <p:cNvGraphicFramePr>
            <a:graphicFrameLocks noGrp="1"/>
          </p:cNvGraphicFramePr>
          <p:nvPr>
            <p:extLst>
              <p:ext uri="{D42A27DB-BD31-4B8C-83A1-F6EECF244321}">
                <p14:modId xmlns:p14="http://schemas.microsoft.com/office/powerpoint/2010/main" val="610879521"/>
              </p:ext>
            </p:extLst>
          </p:nvPr>
        </p:nvGraphicFramePr>
        <p:xfrm>
          <a:off x="360820" y="613253"/>
          <a:ext cx="11700678" cy="3544864"/>
        </p:xfrm>
        <a:graphic>
          <a:graphicData uri="http://schemas.openxmlformats.org/drawingml/2006/table">
            <a:tbl>
              <a:tblPr firstRow="1" firstCol="1" bandRow="1">
                <a:tableStyleId>{5940675A-B579-460E-94D1-54222C63F5DA}</a:tableStyleId>
              </a:tblPr>
              <a:tblGrid>
                <a:gridCol w="1858068">
                  <a:extLst>
                    <a:ext uri="{9D8B030D-6E8A-4147-A177-3AD203B41FA5}">
                      <a16:colId xmlns:a16="http://schemas.microsoft.com/office/drawing/2014/main" val="3269501848"/>
                    </a:ext>
                  </a:extLst>
                </a:gridCol>
                <a:gridCol w="1642775">
                  <a:extLst>
                    <a:ext uri="{9D8B030D-6E8A-4147-A177-3AD203B41FA5}">
                      <a16:colId xmlns:a16="http://schemas.microsoft.com/office/drawing/2014/main" val="325547363"/>
                    </a:ext>
                  </a:extLst>
                </a:gridCol>
                <a:gridCol w="1642775">
                  <a:extLst>
                    <a:ext uri="{9D8B030D-6E8A-4147-A177-3AD203B41FA5}">
                      <a16:colId xmlns:a16="http://schemas.microsoft.com/office/drawing/2014/main" val="1834942781"/>
                    </a:ext>
                  </a:extLst>
                </a:gridCol>
                <a:gridCol w="1642775">
                  <a:extLst>
                    <a:ext uri="{9D8B030D-6E8A-4147-A177-3AD203B41FA5}">
                      <a16:colId xmlns:a16="http://schemas.microsoft.com/office/drawing/2014/main" val="99837190"/>
                    </a:ext>
                  </a:extLst>
                </a:gridCol>
                <a:gridCol w="1642775">
                  <a:extLst>
                    <a:ext uri="{9D8B030D-6E8A-4147-A177-3AD203B41FA5}">
                      <a16:colId xmlns:a16="http://schemas.microsoft.com/office/drawing/2014/main" val="3212233221"/>
                    </a:ext>
                  </a:extLst>
                </a:gridCol>
                <a:gridCol w="1640436">
                  <a:extLst>
                    <a:ext uri="{9D8B030D-6E8A-4147-A177-3AD203B41FA5}">
                      <a16:colId xmlns:a16="http://schemas.microsoft.com/office/drawing/2014/main" val="984923527"/>
                    </a:ext>
                  </a:extLst>
                </a:gridCol>
                <a:gridCol w="1631074">
                  <a:extLst>
                    <a:ext uri="{9D8B030D-6E8A-4147-A177-3AD203B41FA5}">
                      <a16:colId xmlns:a16="http://schemas.microsoft.com/office/drawing/2014/main" val="2023651450"/>
                    </a:ext>
                  </a:extLst>
                </a:gridCol>
              </a:tblGrid>
              <a:tr h="491796">
                <a:tc rowSpan="2">
                  <a:txBody>
                    <a:bodyPr/>
                    <a:lstStyle/>
                    <a:p>
                      <a:pPr algn="ctr">
                        <a:lnSpc>
                          <a:spcPct val="90000"/>
                        </a:lnSpc>
                        <a:spcAft>
                          <a:spcPts val="0"/>
                        </a:spcAft>
                      </a:pPr>
                      <a:r>
                        <a:rPr lang="en-US" sz="1600" kern="0">
                          <a:solidFill>
                            <a:schemeClr val="bg1"/>
                          </a:solidFill>
                          <a:effectLst/>
                          <a:latin typeface="Arial" panose="020B0604020202020204" pitchFamily="34" charset="0"/>
                          <a:cs typeface="Arial" panose="020B0604020202020204" pitchFamily="34" charset="0"/>
                        </a:rPr>
                        <a:t>Spices &gt;&gt;</a:t>
                      </a:r>
                      <a:endParaRPr lang="en-IN" sz="1600" kern="1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gridSpan="2">
                  <a:txBody>
                    <a:bodyPr/>
                    <a:lstStyle/>
                    <a:p>
                      <a:pPr algn="ctr">
                        <a:lnSpc>
                          <a:spcPct val="90000"/>
                        </a:lnSpc>
                        <a:spcAft>
                          <a:spcPts val="0"/>
                        </a:spcAft>
                      </a:pPr>
                      <a:r>
                        <a:rPr lang="en-IN" sz="1600" kern="0" dirty="0">
                          <a:solidFill>
                            <a:schemeClr val="bg1"/>
                          </a:solidFill>
                          <a:effectLst/>
                          <a:latin typeface="Arial" panose="020B0604020202020204" pitchFamily="34" charset="0"/>
                          <a:cs typeface="Arial" panose="020B0604020202020204" pitchFamily="34" charset="0"/>
                        </a:rPr>
                        <a:t>Coriander   </a:t>
                      </a:r>
                      <a:endParaRPr lang="en-IN" sz="16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90000"/>
                        </a:lnSpc>
                        <a:spcAft>
                          <a:spcPts val="0"/>
                        </a:spcAft>
                      </a:pPr>
                      <a:r>
                        <a:rPr lang="en-IN" sz="1600" kern="0">
                          <a:solidFill>
                            <a:schemeClr val="bg1"/>
                          </a:solidFill>
                          <a:effectLst/>
                          <a:latin typeface="Arial" panose="020B0604020202020204" pitchFamily="34" charset="0"/>
                          <a:cs typeface="Arial" panose="020B0604020202020204" pitchFamily="34" charset="0"/>
                        </a:rPr>
                        <a:t>Ginger  </a:t>
                      </a:r>
                      <a:endParaRPr lang="en-IN" sz="1600" kern="10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tc gridSpan="2">
                  <a:txBody>
                    <a:bodyPr/>
                    <a:lstStyle/>
                    <a:p>
                      <a:pPr algn="ctr">
                        <a:lnSpc>
                          <a:spcPct val="90000"/>
                        </a:lnSpc>
                        <a:spcAft>
                          <a:spcPts val="0"/>
                        </a:spcAft>
                      </a:pPr>
                      <a:r>
                        <a:rPr lang="en-IN" sz="1600" kern="0" dirty="0">
                          <a:solidFill>
                            <a:schemeClr val="bg1"/>
                          </a:solidFill>
                          <a:effectLst/>
                          <a:latin typeface="Arial" panose="020B0604020202020204" pitchFamily="34" charset="0"/>
                          <a:cs typeface="Arial" panose="020B0604020202020204" pitchFamily="34" charset="0"/>
                        </a:rPr>
                        <a:t>Garlic  </a:t>
                      </a:r>
                      <a:endParaRPr lang="en-IN" sz="1600"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rgbClr val="002A66"/>
                    </a:solidFill>
                  </a:tcPr>
                </a:tc>
                <a:tc hMerge="1">
                  <a:txBody>
                    <a:bodyPr/>
                    <a:lstStyle/>
                    <a:p>
                      <a:endParaRPr lang="en-IN"/>
                    </a:p>
                  </a:txBody>
                  <a:tcPr/>
                </a:tc>
                <a:extLst>
                  <a:ext uri="{0D108BD9-81ED-4DB2-BD59-A6C34878D82A}">
                    <a16:rowId xmlns:a16="http://schemas.microsoft.com/office/drawing/2014/main" val="199192489"/>
                  </a:ext>
                </a:extLst>
              </a:tr>
              <a:tr h="491796">
                <a:tc vMerge="1">
                  <a:txBody>
                    <a:bodyPr/>
                    <a:lstStyle/>
                    <a:p>
                      <a:endParaRPr lang="en-IN"/>
                    </a:p>
                  </a:txBody>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chemeClr val="bg1"/>
                    </a:solidFill>
                  </a:tcPr>
                </a:tc>
                <a:tc>
                  <a:txBody>
                    <a:bodyPr/>
                    <a:lstStyle/>
                    <a:p>
                      <a:pPr algn="ctr">
                        <a:lnSpc>
                          <a:spcPct val="90000"/>
                        </a:lnSpc>
                        <a:spcAft>
                          <a:spcPts val="0"/>
                        </a:spcAft>
                      </a:pPr>
                      <a:r>
                        <a:rPr lang="en-US" sz="1600" kern="0" dirty="0">
                          <a:effectLst/>
                          <a:latin typeface="Arial" panose="020B0604020202020204" pitchFamily="34" charset="0"/>
                          <a:cs typeface="Arial" panose="020B0604020202020204" pitchFamily="34" charset="0"/>
                        </a:rPr>
                        <a:t>Post-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chemeClr val="bg1"/>
                    </a:solidFill>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chemeClr val="bg1"/>
                    </a:solidFill>
                  </a:tcPr>
                </a:tc>
                <a:tc>
                  <a:txBody>
                    <a:bodyPr/>
                    <a:lstStyle/>
                    <a:p>
                      <a:pPr algn="ctr">
                        <a:lnSpc>
                          <a:spcPct val="90000"/>
                        </a:lnSpc>
                        <a:spcAft>
                          <a:spcPts val="0"/>
                        </a:spcAft>
                      </a:pPr>
                      <a:r>
                        <a:rPr lang="en-US" sz="1600" kern="0" dirty="0">
                          <a:effectLst/>
                          <a:latin typeface="Arial" panose="020B0604020202020204" pitchFamily="34" charset="0"/>
                          <a:cs typeface="Arial" panose="020B0604020202020204" pitchFamily="34" charset="0"/>
                        </a:rPr>
                        <a:t>Post-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chemeClr val="bg1"/>
                    </a:solidFill>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Pre-project </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chemeClr val="bg1"/>
                    </a:solidFill>
                  </a:tcPr>
                </a:tc>
                <a:tc>
                  <a:txBody>
                    <a:bodyPr/>
                    <a:lstStyle/>
                    <a:p>
                      <a:pPr algn="ctr">
                        <a:lnSpc>
                          <a:spcPct val="90000"/>
                        </a:lnSpc>
                        <a:spcAft>
                          <a:spcPts val="0"/>
                        </a:spcAft>
                      </a:pPr>
                      <a:r>
                        <a:rPr lang="en-US" sz="1600" kern="0" dirty="0">
                          <a:effectLst/>
                          <a:latin typeface="Arial" panose="020B0604020202020204" pitchFamily="34" charset="0"/>
                          <a:cs typeface="Arial" panose="020B0604020202020204" pitchFamily="34" charset="0"/>
                        </a:rPr>
                        <a:t>Post- project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solidFill>
                      <a:schemeClr val="bg1"/>
                    </a:solidFill>
                  </a:tcPr>
                </a:tc>
                <a:extLst>
                  <a:ext uri="{0D108BD9-81ED-4DB2-BD59-A6C34878D82A}">
                    <a16:rowId xmlns:a16="http://schemas.microsoft.com/office/drawing/2014/main" val="96222137"/>
                  </a:ext>
                </a:extLst>
              </a:tr>
              <a:tr h="581213">
                <a:tc>
                  <a:txBody>
                    <a:bodyPr/>
                    <a:lstStyle/>
                    <a:p>
                      <a:pPr>
                        <a:lnSpc>
                          <a:spcPct val="90000"/>
                        </a:lnSpc>
                        <a:spcAft>
                          <a:spcPts val="0"/>
                        </a:spcAft>
                      </a:pPr>
                      <a:r>
                        <a:rPr lang="en-IN" sz="1600" kern="0" dirty="0">
                          <a:effectLst/>
                          <a:latin typeface="Arial" panose="020B0604020202020204" pitchFamily="34" charset="0"/>
                          <a:cs typeface="Arial" panose="020B0604020202020204" pitchFamily="34" charset="0"/>
                        </a:rPr>
                        <a:t>Avg. sowing area per HH (in acre)</a:t>
                      </a:r>
                      <a:endParaRPr lang="en-IN" sz="1600" kern="100" dirty="0">
                        <a:effectLst/>
                        <a:latin typeface="Arial" panose="020B060402020202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1.5</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US" sz="1600" kern="0" dirty="0">
                          <a:effectLst/>
                          <a:latin typeface="Arial" panose="020B0604020202020204" pitchFamily="34" charset="0"/>
                          <a:cs typeface="Arial" panose="020B0604020202020204" pitchFamily="34" charset="0"/>
                        </a:rPr>
                        <a:t>1.9</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2.5</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US" sz="1600" kern="0">
                          <a:effectLst/>
                          <a:latin typeface="Arial" panose="020B0604020202020204" pitchFamily="34" charset="0"/>
                          <a:cs typeface="Arial" panose="020B0604020202020204" pitchFamily="34" charset="0"/>
                        </a:rPr>
                        <a:t>2.3</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0.7</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US" sz="1600" kern="0">
                          <a:effectLst/>
                          <a:latin typeface="Arial" panose="020B0604020202020204" pitchFamily="34" charset="0"/>
                          <a:cs typeface="Arial" panose="020B0604020202020204" pitchFamily="34" charset="0"/>
                        </a:rPr>
                        <a:t>0.7</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322206541"/>
                  </a:ext>
                </a:extLst>
              </a:tr>
              <a:tr h="581213">
                <a:tc>
                  <a:txBody>
                    <a:bodyPr/>
                    <a:lstStyle/>
                    <a:p>
                      <a:pPr>
                        <a:lnSpc>
                          <a:spcPct val="90000"/>
                        </a:lnSpc>
                        <a:spcAft>
                          <a:spcPts val="0"/>
                        </a:spcAft>
                      </a:pPr>
                      <a:r>
                        <a:rPr lang="en-IN" sz="1600" b="0" kern="0" dirty="0">
                          <a:effectLst/>
                          <a:latin typeface="Arial" panose="020B0604020202020204" pitchFamily="34" charset="0"/>
                          <a:cs typeface="Arial" panose="020B0604020202020204" pitchFamily="34" charset="0"/>
                        </a:rPr>
                        <a:t>Yield (per acre) </a:t>
                      </a:r>
                      <a:r>
                        <a:rPr lang="en-IN" sz="1600" b="0"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Qtl</a:t>
                      </a:r>
                      <a:endParaRPr lang="en-IN" sz="1600" b="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2.2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2.8</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12.0</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15.4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19.6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25.8</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162747164"/>
                  </a:ext>
                </a:extLst>
              </a:tr>
              <a:tr h="817633">
                <a:tc>
                  <a:txBody>
                    <a:bodyPr/>
                    <a:lstStyle/>
                    <a:p>
                      <a:pPr>
                        <a:lnSpc>
                          <a:spcPct val="90000"/>
                        </a:lnSpc>
                        <a:spcAft>
                          <a:spcPts val="0"/>
                        </a:spcAft>
                      </a:pPr>
                      <a:r>
                        <a:rPr lang="en-IN" sz="1600" kern="0">
                          <a:effectLst/>
                          <a:latin typeface="Arial" panose="020B0604020202020204" pitchFamily="34" charset="0"/>
                          <a:cs typeface="Arial" panose="020B0604020202020204" pitchFamily="34" charset="0"/>
                        </a:rPr>
                        <a:t>Change in yield</a:t>
                      </a:r>
                      <a:endParaRPr lang="en-IN" sz="1600" kern="100">
                        <a:effectLst/>
                        <a:latin typeface="Arial" panose="020B0604020202020204" pitchFamily="34" charset="0"/>
                        <a:cs typeface="Arial" panose="020B0604020202020204" pitchFamily="34" charset="0"/>
                      </a:endParaRPr>
                    </a:p>
                    <a:p>
                      <a:pPr>
                        <a:lnSpc>
                          <a:spcPct val="90000"/>
                        </a:lnSpc>
                        <a:spcAft>
                          <a:spcPts val="0"/>
                        </a:spcAft>
                      </a:pPr>
                      <a:r>
                        <a:rPr lang="en-IN" sz="1600" kern="0">
                          <a:effectLst/>
                          <a:latin typeface="Arial" panose="020B0604020202020204" pitchFamily="34" charset="0"/>
                          <a:cs typeface="Arial" panose="020B0604020202020204" pitchFamily="34" charset="0"/>
                        </a:rPr>
                        <a:t>over baseline </a:t>
                      </a:r>
                      <a:r>
                        <a:rPr lang="en-US" sz="1600" kern="0">
                          <a:effectLst/>
                          <a:latin typeface="Arial" panose="020B0604020202020204" pitchFamily="34" charset="0"/>
                          <a:cs typeface="Arial" panose="020B0604020202020204" pitchFamily="34" charset="0"/>
                        </a:rPr>
                        <a:t>(+/-)</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highlight>
                            <a:srgbClr val="FFFF00"/>
                          </a:highlight>
                          <a:latin typeface="Arial" panose="020B0604020202020204" pitchFamily="34" charset="0"/>
                          <a:cs typeface="Arial" panose="020B0604020202020204" pitchFamily="34" charset="0"/>
                        </a:rPr>
                        <a:t>+27.7%</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highlight>
                            <a:srgbClr val="FFFF00"/>
                          </a:highlight>
                          <a:latin typeface="Arial" panose="020B0604020202020204" pitchFamily="34" charset="0"/>
                          <a:cs typeface="Arial" panose="020B0604020202020204" pitchFamily="34" charset="0"/>
                        </a:rPr>
                        <a:t>+28.3%</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highlight>
                            <a:srgbClr val="FFFF00"/>
                          </a:highlight>
                          <a:latin typeface="Arial" panose="020B0604020202020204" pitchFamily="34" charset="0"/>
                          <a:cs typeface="Arial" panose="020B0604020202020204" pitchFamily="34" charset="0"/>
                        </a:rPr>
                        <a:t>+31.6%</a:t>
                      </a:r>
                      <a:endParaRPr lang="en-IN" sz="1600" kern="100" dirty="0">
                        <a:effectLst/>
                        <a:highlight>
                          <a:srgbClr val="FFFF00"/>
                        </a:highligh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1305862489"/>
                  </a:ext>
                </a:extLst>
              </a:tr>
              <a:tr h="581213">
                <a:tc>
                  <a:txBody>
                    <a:bodyPr/>
                    <a:lstStyle/>
                    <a:p>
                      <a:pPr>
                        <a:lnSpc>
                          <a:spcPct val="90000"/>
                        </a:lnSpc>
                        <a:spcAft>
                          <a:spcPts val="0"/>
                        </a:spcAft>
                      </a:pPr>
                      <a:r>
                        <a:rPr lang="en-IN" sz="1600" kern="0">
                          <a:effectLst/>
                          <a:latin typeface="Arial" panose="020B0604020202020204" pitchFamily="34" charset="0"/>
                          <a:cs typeface="Arial" panose="020B0604020202020204" pitchFamily="34" charset="0"/>
                        </a:rPr>
                        <a:t>Net income (per acre)</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5076</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17094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75270</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a:effectLst/>
                          <a:latin typeface="Arial" panose="020B0604020202020204" pitchFamily="34" charset="0"/>
                          <a:cs typeface="Arial" panose="020B0604020202020204" pitchFamily="34" charset="0"/>
                        </a:rPr>
                        <a:t>155554</a:t>
                      </a:r>
                      <a:endParaRPr lang="en-IN" sz="1600" kern="1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73472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tc>
                  <a:txBody>
                    <a:bodyPr/>
                    <a:lstStyle/>
                    <a:p>
                      <a:pPr algn="ctr">
                        <a:lnSpc>
                          <a:spcPct val="90000"/>
                        </a:lnSpc>
                        <a:spcAft>
                          <a:spcPts val="0"/>
                        </a:spcAft>
                      </a:pPr>
                      <a:r>
                        <a:rPr lang="en-IN" sz="1600" kern="0" dirty="0">
                          <a:effectLst/>
                          <a:latin typeface="Arial" panose="020B0604020202020204" pitchFamily="34" charset="0"/>
                          <a:cs typeface="Arial" panose="020B0604020202020204" pitchFamily="34" charset="0"/>
                        </a:rPr>
                        <a:t>174312</a:t>
                      </a:r>
                      <a:endParaRPr lang="en-IN" sz="1600" kern="1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B1E7"/>
                      </a:solidFill>
                      <a:prstDash val="solid"/>
                      <a:round/>
                      <a:headEnd type="none" w="med" len="med"/>
                      <a:tailEnd type="none" w="med" len="med"/>
                    </a:lnL>
                    <a:lnR w="12700" cap="flat" cmpd="sng" algn="ctr">
                      <a:solidFill>
                        <a:srgbClr val="00B1E7"/>
                      </a:solidFill>
                      <a:prstDash val="solid"/>
                      <a:round/>
                      <a:headEnd type="none" w="med" len="med"/>
                      <a:tailEnd type="none" w="med" len="med"/>
                    </a:lnR>
                    <a:lnT w="12700" cap="flat" cmpd="sng" algn="ctr">
                      <a:solidFill>
                        <a:srgbClr val="00B1E7"/>
                      </a:solidFill>
                      <a:prstDash val="solid"/>
                      <a:round/>
                      <a:headEnd type="none" w="med" len="med"/>
                      <a:tailEnd type="none" w="med" len="med"/>
                    </a:lnT>
                    <a:lnB w="12700" cap="flat" cmpd="sng" algn="ctr">
                      <a:solidFill>
                        <a:srgbClr val="00B1E7"/>
                      </a:solidFill>
                      <a:prstDash val="solid"/>
                      <a:round/>
                      <a:headEnd type="none" w="med" len="med"/>
                      <a:tailEnd type="none" w="med" len="med"/>
                    </a:lnB>
                  </a:tcPr>
                </a:tc>
                <a:extLst>
                  <a:ext uri="{0D108BD9-81ED-4DB2-BD59-A6C34878D82A}">
                    <a16:rowId xmlns:a16="http://schemas.microsoft.com/office/drawing/2014/main" val="4029686612"/>
                  </a:ext>
                </a:extLst>
              </a:tr>
            </a:tbl>
          </a:graphicData>
        </a:graphic>
      </p:graphicFrame>
      <p:sp>
        <p:nvSpPr>
          <p:cNvPr id="10" name="TextBox 9">
            <a:extLst>
              <a:ext uri="{FF2B5EF4-FFF2-40B4-BE49-F238E27FC236}">
                <a16:creationId xmlns:a16="http://schemas.microsoft.com/office/drawing/2014/main" id="{FD360CA4-85EF-A561-76AA-8D6BCF821D79}"/>
              </a:ext>
            </a:extLst>
          </p:cNvPr>
          <p:cNvSpPr txBox="1"/>
          <p:nvPr/>
        </p:nvSpPr>
        <p:spPr>
          <a:xfrm>
            <a:off x="326672" y="4767419"/>
            <a:ext cx="5752276" cy="1477328"/>
          </a:xfrm>
          <a:prstGeom prst="rect">
            <a:avLst/>
          </a:prstGeom>
          <a:noFill/>
        </p:spPr>
        <p:txBody>
          <a:bodyPr wrap="square">
            <a:spAutoFit/>
          </a:bodyPr>
          <a:lstStyle/>
          <a:p>
            <a:pPr marL="108000">
              <a:spcBef>
                <a:spcPts val="300"/>
              </a:spcBef>
              <a:spcAft>
                <a:spcPts val="600"/>
              </a:spcAft>
              <a:buClr>
                <a:srgbClr val="1299B3"/>
              </a:buClr>
              <a:buSzPts val="1100"/>
            </a:pPr>
            <a:r>
              <a:rPr lang="en-IN" sz="1600" dirty="0">
                <a:latin typeface="Arial" panose="020B0604020202020204" pitchFamily="34" charset="0"/>
                <a:cs typeface="Arial" panose="020B0604020202020204" pitchFamily="34" charset="0"/>
              </a:rPr>
              <a:t> </a:t>
            </a:r>
            <a:r>
              <a:rPr lang="en-IN" sz="1600" b="1" dirty="0">
                <a:latin typeface="Arial" panose="020B0604020202020204" pitchFamily="34" charset="0"/>
                <a:cs typeface="Arial" panose="020B0604020202020204" pitchFamily="34" charset="0"/>
              </a:rPr>
              <a:t>Challenges Faced:</a:t>
            </a:r>
          </a:p>
          <a:p>
            <a:pPr marL="288000" lvl="0" indent="-180000">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Distant markets force farmers to sell to traders or local shopkeepers, resulting in lower profit margins for farmers.</a:t>
            </a:r>
          </a:p>
          <a:p>
            <a:pPr marL="288000" lvl="0" indent="-180000">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High disease and pest infestation leads to drying of the plants, affecting the yield and quality.</a:t>
            </a:r>
          </a:p>
        </p:txBody>
      </p:sp>
      <p:sp>
        <p:nvSpPr>
          <p:cNvPr id="12" name="TextBox 11">
            <a:extLst>
              <a:ext uri="{FF2B5EF4-FFF2-40B4-BE49-F238E27FC236}">
                <a16:creationId xmlns:a16="http://schemas.microsoft.com/office/drawing/2014/main" id="{4F529608-F580-2B51-0404-FD01011F0062}"/>
              </a:ext>
            </a:extLst>
          </p:cNvPr>
          <p:cNvSpPr txBox="1"/>
          <p:nvPr/>
        </p:nvSpPr>
        <p:spPr>
          <a:xfrm>
            <a:off x="6635263" y="4726645"/>
            <a:ext cx="5278577" cy="1762021"/>
          </a:xfrm>
          <a:prstGeom prst="rect">
            <a:avLst/>
          </a:prstGeom>
          <a:noFill/>
        </p:spPr>
        <p:txBody>
          <a:bodyPr wrap="square">
            <a:spAutoFit/>
          </a:bodyPr>
          <a:lstStyle/>
          <a:p>
            <a:pPr marL="108000">
              <a:spcBef>
                <a:spcPts val="300"/>
              </a:spcBef>
              <a:spcAft>
                <a:spcPts val="600"/>
              </a:spcAft>
              <a:buClr>
                <a:srgbClr val="1299B3"/>
              </a:buClr>
              <a:buSzPts val="1100"/>
            </a:pPr>
            <a:r>
              <a:rPr lang="en-IN" sz="1600" b="1" dirty="0">
                <a:latin typeface="Arial" panose="020B0604020202020204" pitchFamily="34" charset="0"/>
                <a:cs typeface="Arial" panose="020B0604020202020204" pitchFamily="34" charset="0"/>
              </a:rPr>
              <a:t>  Solutions: </a:t>
            </a:r>
          </a:p>
          <a:p>
            <a:pPr marL="288000" lvl="0" indent="-180000">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To address the pest management need for profitability and sustainability in the region.</a:t>
            </a:r>
          </a:p>
          <a:p>
            <a:pPr marL="288000" lvl="0" indent="-180000">
              <a:spcBef>
                <a:spcPts val="300"/>
              </a:spcBef>
              <a:buClr>
                <a:srgbClr val="1299B3"/>
              </a:buClr>
              <a:buSzPts val="1100"/>
              <a:buFont typeface="Arial" panose="020B0604020202020204" pitchFamily="34" charset="0"/>
              <a:buChar char="•"/>
            </a:pPr>
            <a:r>
              <a:rPr lang="en-IN" sz="1600" dirty="0">
                <a:latin typeface="Arial" panose="020B0604020202020204" pitchFamily="34" charset="0"/>
                <a:cs typeface="Arial" panose="020B0604020202020204" pitchFamily="34" charset="0"/>
              </a:rPr>
              <a:t>Collaborative efforts from organizations, government bodies, and farmers for effective marketing </a:t>
            </a:r>
          </a:p>
          <a:p>
            <a:pPr marL="288000" lvl="0" indent="-180000">
              <a:spcBef>
                <a:spcPts val="300"/>
              </a:spcBef>
              <a:buClr>
                <a:srgbClr val="1299B3"/>
              </a:buClr>
              <a:buSzPts val="1100"/>
              <a:buFont typeface="Arial" panose="020B0604020202020204" pitchFamily="34" charset="0"/>
              <a:buChar char="•"/>
            </a:pPr>
            <a:r>
              <a:rPr lang="en-IN" sz="1600" dirty="0">
                <a:solidFill>
                  <a:srgbClr val="222222"/>
                </a:solidFill>
                <a:effectLst/>
                <a:latin typeface="Arial" panose="020B0604020202020204" pitchFamily="34" charset="0"/>
                <a:ea typeface="Calibri" panose="020F0502020204030204" pitchFamily="34" charset="0"/>
                <a:cs typeface="Arial" panose="020B0604020202020204" pitchFamily="34" charset="0"/>
              </a:rPr>
              <a:t>Continued support and training are crucial</a:t>
            </a:r>
            <a:endParaRPr lang="en-IN" sz="1600"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4C7E380E-F26E-5E9B-CDC5-247FE9163C9E}"/>
              </a:ext>
            </a:extLst>
          </p:cNvPr>
          <p:cNvCxnSpPr>
            <a:cxnSpLocks/>
          </p:cNvCxnSpPr>
          <p:nvPr/>
        </p:nvCxnSpPr>
        <p:spPr>
          <a:xfrm flipH="1">
            <a:off x="6357105" y="4493882"/>
            <a:ext cx="1" cy="222754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58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1407</TotalTime>
  <Words>4658</Words>
  <Application>Microsoft Office PowerPoint</Application>
  <PresentationFormat>Widescreen</PresentationFormat>
  <Paragraphs>720</Paragraphs>
  <Slides>33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Agency FB</vt:lpstr>
      <vt:lpstr>Arial</vt:lpstr>
      <vt:lpstr>Arial Narrow</vt:lpstr>
      <vt:lpstr>Calibri</vt:lpstr>
      <vt:lpstr>Calibri Light</vt:lpstr>
      <vt:lpstr>Copperplate Gothic Bold</vt:lpstr>
      <vt:lpstr>Oxygen</vt:lpstr>
      <vt:lpstr>Roboto</vt:lpstr>
      <vt:lpstr>Roboto Lt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Raju Yadav</dc:creator>
  <cp:lastModifiedBy>Rosali Panigrahi</cp:lastModifiedBy>
  <cp:revision>72</cp:revision>
  <dcterms:created xsi:type="dcterms:W3CDTF">2023-07-22T14:04:04Z</dcterms:created>
  <dcterms:modified xsi:type="dcterms:W3CDTF">2023-11-14T11:31:37Z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cb85e78-8d43-459c-b1bb-66cbe9a476cc_Enabled">
    <vt:lpwstr>true</vt:lpwstr>
  </property>
  <property fmtid="{D5CDD505-2E9C-101B-9397-08002B2CF9AE}" pid="3" name="MSIP_Label_3cb85e78-8d43-459c-b1bb-66cbe9a476cc_SetDate">
    <vt:lpwstr>2023-07-31T06:34:44Z</vt:lpwstr>
  </property>
  <property fmtid="{D5CDD505-2E9C-101B-9397-08002B2CF9AE}" pid="4" name="MSIP_Label_3cb85e78-8d43-459c-b1bb-66cbe9a476cc_Method">
    <vt:lpwstr>Privileged</vt:lpwstr>
  </property>
  <property fmtid="{D5CDD505-2E9C-101B-9397-08002B2CF9AE}" pid="5" name="MSIP_Label_3cb85e78-8d43-459c-b1bb-66cbe9a476cc_Name">
    <vt:lpwstr>Public Use</vt:lpwstr>
  </property>
  <property fmtid="{D5CDD505-2E9C-101B-9397-08002B2CF9AE}" pid="6" name="MSIP_Label_3cb85e78-8d43-459c-b1bb-66cbe9a476cc_SiteId">
    <vt:lpwstr>3c307c69-a064-4064-9390-bf58638a471b</vt:lpwstr>
  </property>
  <property fmtid="{D5CDD505-2E9C-101B-9397-08002B2CF9AE}" pid="7" name="MSIP_Label_3cb85e78-8d43-459c-b1bb-66cbe9a476cc_ActionId">
    <vt:lpwstr>9753e149-95a0-4397-8eef-ed6aa2a9ed70</vt:lpwstr>
  </property>
  <property fmtid="{D5CDD505-2E9C-101B-9397-08002B2CF9AE}" pid="8" name="MSIP_Label_3cb85e78-8d43-459c-b1bb-66cbe9a476cc_ContentBits">
    <vt:lpwstr>0</vt:lpwstr>
  </property>
</Properties>
</file>